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4" r:id="rId1"/>
  </p:sldMasterIdLst>
  <p:notesMasterIdLst>
    <p:notesMasterId r:id="rId13"/>
  </p:notesMasterIdLst>
  <p:sldIdLst>
    <p:sldId id="257" r:id="rId2"/>
    <p:sldId id="263" r:id="rId3"/>
    <p:sldId id="273" r:id="rId4"/>
    <p:sldId id="265" r:id="rId5"/>
    <p:sldId id="264" r:id="rId6"/>
    <p:sldId id="276" r:id="rId7"/>
    <p:sldId id="268" r:id="rId8"/>
    <p:sldId id="270" r:id="rId9"/>
    <p:sldId id="271" r:id="rId10"/>
    <p:sldId id="274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9"/>
    <p:restoredTop sz="94665"/>
  </p:normalViewPr>
  <p:slideViewPr>
    <p:cSldViewPr snapToGrid="0">
      <p:cViewPr varScale="1">
        <p:scale>
          <a:sx n="133" d="100"/>
          <a:sy n="133" d="100"/>
        </p:scale>
        <p:origin x="1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00079C-AABC-5442-9BEB-CC6A7A96E23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3F2C4-F397-E842-BF75-743E2AC522BE}">
      <dgm:prSet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Cambria" panose="02040503050406030204" pitchFamily="18" charset="0"/>
            </a:rPr>
            <a:t>To study wildfire smoke trends and their impact on respiratory health in Madison, WI, focusing on asthma, COPD, and TB.</a:t>
          </a:r>
        </a:p>
      </dgm:t>
    </dgm:pt>
    <dgm:pt modelId="{18AE36B2-5D65-AF4C-B755-257A6BD8A819}" type="parTrans" cxnId="{FBA6C30A-83D5-E344-B3AA-F3D4D5294E6D}">
      <dgm:prSet/>
      <dgm:spPr/>
      <dgm:t>
        <a:bodyPr/>
        <a:lstStyle/>
        <a:p>
          <a:endParaRPr lang="en-US"/>
        </a:p>
      </dgm:t>
    </dgm:pt>
    <dgm:pt modelId="{A3F164B5-6F72-4A42-AD88-6686278B7444}" type="sibTrans" cxnId="{FBA6C30A-83D5-E344-B3AA-F3D4D5294E6D}">
      <dgm:prSet/>
      <dgm:spPr/>
      <dgm:t>
        <a:bodyPr/>
        <a:lstStyle/>
        <a:p>
          <a:endParaRPr lang="en-US"/>
        </a:p>
      </dgm:t>
    </dgm:pt>
    <dgm:pt modelId="{05C5F48F-8D27-8E4A-B024-4F46C2C1E993}" type="pres">
      <dgm:prSet presAssocID="{D900079C-AABC-5442-9BEB-CC6A7A96E23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9C684D3-3511-564A-868A-2F2D05D0718E}" type="pres">
      <dgm:prSet presAssocID="{5943F2C4-F397-E842-BF75-743E2AC522BE}" presName="horFlow" presStyleCnt="0"/>
      <dgm:spPr/>
    </dgm:pt>
    <dgm:pt modelId="{0DA3D1DF-F7DB-F646-85EF-6AFE305A544B}" type="pres">
      <dgm:prSet presAssocID="{5943F2C4-F397-E842-BF75-743E2AC522BE}" presName="bigChev" presStyleLbl="node1" presStyleIdx="0" presStyleCnt="1" custScaleX="421525"/>
      <dgm:spPr/>
    </dgm:pt>
  </dgm:ptLst>
  <dgm:cxnLst>
    <dgm:cxn modelId="{FBA6C30A-83D5-E344-B3AA-F3D4D5294E6D}" srcId="{D900079C-AABC-5442-9BEB-CC6A7A96E23C}" destId="{5943F2C4-F397-E842-BF75-743E2AC522BE}" srcOrd="0" destOrd="0" parTransId="{18AE36B2-5D65-AF4C-B755-257A6BD8A819}" sibTransId="{A3F164B5-6F72-4A42-AD88-6686278B7444}"/>
    <dgm:cxn modelId="{85763E43-E647-2E49-AB79-3AADFACAD617}" type="presOf" srcId="{D900079C-AABC-5442-9BEB-CC6A7A96E23C}" destId="{05C5F48F-8D27-8E4A-B024-4F46C2C1E993}" srcOrd="0" destOrd="0" presId="urn:microsoft.com/office/officeart/2005/8/layout/lProcess3"/>
    <dgm:cxn modelId="{1B359BEE-2045-4245-8C1E-02666DAB1D0A}" type="presOf" srcId="{5943F2C4-F397-E842-BF75-743E2AC522BE}" destId="{0DA3D1DF-F7DB-F646-85EF-6AFE305A544B}" srcOrd="0" destOrd="0" presId="urn:microsoft.com/office/officeart/2005/8/layout/lProcess3"/>
    <dgm:cxn modelId="{ACDB3E30-E608-DF49-B8EF-856D39855DD1}" type="presParOf" srcId="{05C5F48F-8D27-8E4A-B024-4F46C2C1E993}" destId="{C9C684D3-3511-564A-868A-2F2D05D0718E}" srcOrd="0" destOrd="0" presId="urn:microsoft.com/office/officeart/2005/8/layout/lProcess3"/>
    <dgm:cxn modelId="{9F6C255E-AE0C-3B45-AF08-AF8E546AF583}" type="presParOf" srcId="{C9C684D3-3511-564A-868A-2F2D05D0718E}" destId="{0DA3D1DF-F7DB-F646-85EF-6AFE305A544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B19159-276B-3D4D-9C1B-26F0317FC4F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909282-E76D-6A4F-A044-57D8AD666DB9}">
      <dgm:prSet custT="1"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Cambria" panose="02040503050406030204" pitchFamily="18" charset="0"/>
            </a:rPr>
            <a:t>Correlation Value : 0.49</a:t>
          </a:r>
        </a:p>
      </dgm:t>
    </dgm:pt>
    <dgm:pt modelId="{C824C0A8-7D28-3546-B93F-9DB85E2F34DB}" type="parTrans" cxnId="{B8EB561C-65D8-7F4A-BFA6-8566646BCA8B}">
      <dgm:prSet/>
      <dgm:spPr/>
      <dgm:t>
        <a:bodyPr/>
        <a:lstStyle/>
        <a:p>
          <a:endParaRPr lang="en-US"/>
        </a:p>
      </dgm:t>
    </dgm:pt>
    <dgm:pt modelId="{4F14C972-C759-B448-A5F0-FEF6E48119A8}" type="sibTrans" cxnId="{B8EB561C-65D8-7F4A-BFA6-8566646BCA8B}">
      <dgm:prSet/>
      <dgm:spPr/>
      <dgm:t>
        <a:bodyPr/>
        <a:lstStyle/>
        <a:p>
          <a:endParaRPr lang="en-US"/>
        </a:p>
      </dgm:t>
    </dgm:pt>
    <dgm:pt modelId="{94D62B8C-3260-F240-81AC-FF8B06881581}">
      <dgm:prSet custT="1"/>
      <dgm:spPr>
        <a:solidFill>
          <a:schemeClr val="tx2">
            <a:lumMod val="25000"/>
            <a:lumOff val="75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tx1"/>
              </a:solidFill>
              <a:latin typeface="Cambria" panose="02040503050406030204" pitchFamily="18" charset="0"/>
            </a:rPr>
            <a:t>P-Value :  0.00095</a:t>
          </a:r>
          <a:endParaRPr lang="en-US" sz="1600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4F06DF46-6B07-764F-B24A-60CFFDCF16FB}" type="parTrans" cxnId="{FB0A2339-E553-3B4C-B139-C8FAAF8B572D}">
      <dgm:prSet/>
      <dgm:spPr/>
      <dgm:t>
        <a:bodyPr/>
        <a:lstStyle/>
        <a:p>
          <a:endParaRPr lang="en-US"/>
        </a:p>
      </dgm:t>
    </dgm:pt>
    <dgm:pt modelId="{4D37288A-B854-CB41-B74D-AC7DD7DFB289}" type="sibTrans" cxnId="{FB0A2339-E553-3B4C-B139-C8FAAF8B572D}">
      <dgm:prSet/>
      <dgm:spPr/>
      <dgm:t>
        <a:bodyPr/>
        <a:lstStyle/>
        <a:p>
          <a:endParaRPr lang="en-US"/>
        </a:p>
      </dgm:t>
    </dgm:pt>
    <dgm:pt modelId="{154ADF5F-5EF6-1343-A43C-E83C9073803A}" type="pres">
      <dgm:prSet presAssocID="{B4B19159-276B-3D4D-9C1B-26F0317FC4F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B032050-6284-C446-843A-94FA4B161BB1}" type="pres">
      <dgm:prSet presAssocID="{AC909282-E76D-6A4F-A044-57D8AD666DB9}" presName="horFlow" presStyleCnt="0"/>
      <dgm:spPr/>
    </dgm:pt>
    <dgm:pt modelId="{A8F0E64B-C6A1-7E41-AD1D-E2874C603737}" type="pres">
      <dgm:prSet presAssocID="{AC909282-E76D-6A4F-A044-57D8AD666DB9}" presName="bigChev" presStyleLbl="node1" presStyleIdx="0" presStyleCnt="2" custScaleX="249557"/>
      <dgm:spPr/>
    </dgm:pt>
    <dgm:pt modelId="{8A5E9862-660D-0843-B249-768395BB37FE}" type="pres">
      <dgm:prSet presAssocID="{AC909282-E76D-6A4F-A044-57D8AD666DB9}" presName="vSp" presStyleCnt="0"/>
      <dgm:spPr/>
    </dgm:pt>
    <dgm:pt modelId="{EDB925FA-EEC8-384A-8FCD-2FD0CA1A70D3}" type="pres">
      <dgm:prSet presAssocID="{94D62B8C-3260-F240-81AC-FF8B06881581}" presName="horFlow" presStyleCnt="0"/>
      <dgm:spPr/>
    </dgm:pt>
    <dgm:pt modelId="{79435D06-659E-FA43-9069-42F17BA5E11F}" type="pres">
      <dgm:prSet presAssocID="{94D62B8C-3260-F240-81AC-FF8B06881581}" presName="bigChev" presStyleLbl="node1" presStyleIdx="1" presStyleCnt="2" custScaleX="248800" custLinFactNeighborX="-55" custLinFactNeighborY="14009"/>
      <dgm:spPr/>
    </dgm:pt>
  </dgm:ptLst>
  <dgm:cxnLst>
    <dgm:cxn modelId="{B8EB561C-65D8-7F4A-BFA6-8566646BCA8B}" srcId="{B4B19159-276B-3D4D-9C1B-26F0317FC4F2}" destId="{AC909282-E76D-6A4F-A044-57D8AD666DB9}" srcOrd="0" destOrd="0" parTransId="{C824C0A8-7D28-3546-B93F-9DB85E2F34DB}" sibTransId="{4F14C972-C759-B448-A5F0-FEF6E48119A8}"/>
    <dgm:cxn modelId="{FB0A2339-E553-3B4C-B139-C8FAAF8B572D}" srcId="{B4B19159-276B-3D4D-9C1B-26F0317FC4F2}" destId="{94D62B8C-3260-F240-81AC-FF8B06881581}" srcOrd="1" destOrd="0" parTransId="{4F06DF46-6B07-764F-B24A-60CFFDCF16FB}" sibTransId="{4D37288A-B854-CB41-B74D-AC7DD7DFB289}"/>
    <dgm:cxn modelId="{8D68AD87-1D68-0D40-993E-E683B68B2044}" type="presOf" srcId="{B4B19159-276B-3D4D-9C1B-26F0317FC4F2}" destId="{154ADF5F-5EF6-1343-A43C-E83C9073803A}" srcOrd="0" destOrd="0" presId="urn:microsoft.com/office/officeart/2005/8/layout/lProcess3"/>
    <dgm:cxn modelId="{434911C6-48AF-3247-AA43-DACCFC159054}" type="presOf" srcId="{94D62B8C-3260-F240-81AC-FF8B06881581}" destId="{79435D06-659E-FA43-9069-42F17BA5E11F}" srcOrd="0" destOrd="0" presId="urn:microsoft.com/office/officeart/2005/8/layout/lProcess3"/>
    <dgm:cxn modelId="{33C023F7-7F58-B745-9C1E-77FC620A35F8}" type="presOf" srcId="{AC909282-E76D-6A4F-A044-57D8AD666DB9}" destId="{A8F0E64B-C6A1-7E41-AD1D-E2874C603737}" srcOrd="0" destOrd="0" presId="urn:microsoft.com/office/officeart/2005/8/layout/lProcess3"/>
    <dgm:cxn modelId="{0757C023-3C7D-7641-9377-7B6B2013E22C}" type="presParOf" srcId="{154ADF5F-5EF6-1343-A43C-E83C9073803A}" destId="{1B032050-6284-C446-843A-94FA4B161BB1}" srcOrd="0" destOrd="0" presId="urn:microsoft.com/office/officeart/2005/8/layout/lProcess3"/>
    <dgm:cxn modelId="{0B7ADEF8-5E20-674D-B7A7-1736EAA24121}" type="presParOf" srcId="{1B032050-6284-C446-843A-94FA4B161BB1}" destId="{A8F0E64B-C6A1-7E41-AD1D-E2874C603737}" srcOrd="0" destOrd="0" presId="urn:microsoft.com/office/officeart/2005/8/layout/lProcess3"/>
    <dgm:cxn modelId="{52253219-CF78-E74F-9C9C-9C4CC51BE8D1}" type="presParOf" srcId="{154ADF5F-5EF6-1343-A43C-E83C9073803A}" destId="{8A5E9862-660D-0843-B249-768395BB37FE}" srcOrd="1" destOrd="0" presId="urn:microsoft.com/office/officeart/2005/8/layout/lProcess3"/>
    <dgm:cxn modelId="{16611609-1353-1E43-83D5-AB2E7EDE8B47}" type="presParOf" srcId="{154ADF5F-5EF6-1343-A43C-E83C9073803A}" destId="{EDB925FA-EEC8-384A-8FCD-2FD0CA1A70D3}" srcOrd="2" destOrd="0" presId="urn:microsoft.com/office/officeart/2005/8/layout/lProcess3"/>
    <dgm:cxn modelId="{C7B551B6-7C57-604B-B02D-A66ACEF91E77}" type="presParOf" srcId="{EDB925FA-EEC8-384A-8FCD-2FD0CA1A70D3}" destId="{79435D06-659E-FA43-9069-42F17BA5E11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D6CD6A-4B4C-1746-8C77-F6048C24D8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4A17566-FCB5-CF42-ACD2-BBFB3275A573}" type="pres">
      <dgm:prSet presAssocID="{01D6CD6A-4B4C-1746-8C77-F6048C24D8A6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7D4A0137-3DB6-DC4A-A800-7061EB0985DC}" type="presOf" srcId="{01D6CD6A-4B4C-1746-8C77-F6048C24D8A6}" destId="{74A17566-FCB5-CF42-ACD2-BBFB3275A5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3D1DF-F7DB-F646-85EF-6AFE305A544B}">
      <dsp:nvSpPr>
        <dsp:cNvPr id="0" name=""/>
        <dsp:cNvSpPr/>
      </dsp:nvSpPr>
      <dsp:spPr>
        <a:xfrm>
          <a:off x="67056" y="187"/>
          <a:ext cx="6158482" cy="584400"/>
        </a:xfrm>
        <a:prstGeom prst="chevron">
          <a:avLst/>
        </a:prstGeom>
        <a:solidFill>
          <a:schemeClr val="tx2">
            <a:lumMod val="25000"/>
            <a:lumOff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mbria" panose="02040503050406030204" pitchFamily="18" charset="0"/>
            </a:rPr>
            <a:t>To study wildfire smoke trends and their impact on respiratory health in Madison, WI, focusing on asthma, COPD, and TB.</a:t>
          </a:r>
        </a:p>
      </dsp:txBody>
      <dsp:txXfrm>
        <a:off x="359256" y="187"/>
        <a:ext cx="5574082" cy="584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0E64B-C6A1-7E41-AD1D-E2874C603737}">
      <dsp:nvSpPr>
        <dsp:cNvPr id="0" name=""/>
        <dsp:cNvSpPr/>
      </dsp:nvSpPr>
      <dsp:spPr>
        <a:xfrm>
          <a:off x="112424" y="543"/>
          <a:ext cx="2720261" cy="436014"/>
        </a:xfrm>
        <a:prstGeom prst="chevron">
          <a:avLst/>
        </a:prstGeom>
        <a:solidFill>
          <a:schemeClr val="tx2">
            <a:lumMod val="25000"/>
            <a:lumOff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Cambria" panose="02040503050406030204" pitchFamily="18" charset="0"/>
            </a:rPr>
            <a:t>Correlation Value : 0.49</a:t>
          </a:r>
        </a:p>
      </dsp:txBody>
      <dsp:txXfrm>
        <a:off x="330431" y="543"/>
        <a:ext cx="2284247" cy="436014"/>
      </dsp:txXfrm>
    </dsp:sp>
    <dsp:sp modelId="{79435D06-659E-FA43-9069-42F17BA5E11F}">
      <dsp:nvSpPr>
        <dsp:cNvPr id="0" name=""/>
        <dsp:cNvSpPr/>
      </dsp:nvSpPr>
      <dsp:spPr>
        <a:xfrm>
          <a:off x="111825" y="498142"/>
          <a:ext cx="2712010" cy="436014"/>
        </a:xfrm>
        <a:prstGeom prst="chevron">
          <a:avLst/>
        </a:prstGeom>
        <a:solidFill>
          <a:schemeClr val="tx2">
            <a:lumMod val="25000"/>
            <a:lumOff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1"/>
              </a:solidFill>
              <a:latin typeface="Cambria" panose="02040503050406030204" pitchFamily="18" charset="0"/>
            </a:rPr>
            <a:t>P-Value :  0.00095</a:t>
          </a:r>
          <a:endParaRPr lang="en-US" sz="1600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329832" y="498142"/>
        <a:ext cx="2275996" cy="436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94DEB-CAA2-2F4A-9919-CD99EB757085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543F3-D8B0-EE42-B131-68AF6C71A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6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43F3-D8B0-EE42-B131-68AF6C71A2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82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74F9-EC94-1092-F9CD-25361752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D4F14-9CAC-63F7-EFA7-DC15F546F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27CDA-89D3-1708-F633-F0C55BD1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EC77C-EF7B-05E9-CF6A-EBA6E2E9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7475-3E22-2633-CF3B-ECC7EBB0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352F-E0FA-AE0D-B701-C23E952A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C1694-3149-07D4-E779-CA02AE0CD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5C8F4-53F4-124A-6A58-11B4367D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1B686-8666-C4DC-D588-96399FB0A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513B9-4F95-A9D7-3299-6CAC2FAB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8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4E9E3-5CCE-52AE-C424-AF8BFB212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8F6BB-D083-7C3E-B5B1-AC5885351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8C56-1A40-7182-1643-AC4E8906A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17454-4485-4E84-A3E4-C1C66AE1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4C669-D9D1-F8F0-C48A-1661591A2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0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02CE-9AA6-AC7C-D8A8-2CD20208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0F81-F3F9-C5AC-5D90-D37B3CC80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61E42-313F-58AE-5B7E-D5E4C66B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A43BE-BE18-8CAF-8623-FCC4E87B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55F60-B072-0A1F-D6B7-C163F9B4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2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0F04-3C57-EF8F-C7D6-353C25D8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0B584-D741-8259-EC94-49C6416B4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B9305-DD24-32D5-E96E-95DD7C85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8D449-4A5F-701D-BB88-00BBA3BA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844A5-C823-384D-F8A4-17653B3F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3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4CAEA-B8C8-B323-CFB9-8DA9DD0D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F56A-9938-C987-17BF-0DA3B6619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EEA35-6F35-E09D-B85F-36F8AE25F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C60F3-B084-5046-AE52-93009FA10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9B5D2-E8DA-CDC0-A1DD-9A9CC5E4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C114F-1A81-BF9E-86C9-134DD2FC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5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566F-6A0F-E315-67D5-02FFBD97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AF245-08E7-5159-3EDF-CA2D451B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F0C2D-08E9-5EA4-673C-9C21EB261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192F6-A1E3-796A-C2A7-4B36F1EC8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1AE9F-AB36-816E-C8F9-9496BAEC1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C7263C-BD71-03AF-C341-A3D163013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38F9CC-FB71-9324-3D86-D812F42E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D4F1B9-FB58-8811-8721-9DF82041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E36A-F82C-9280-13D1-9A135A26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11BFC-1E00-76CE-172D-E9DF8145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87351-08D0-187F-2CEF-969038EF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35427-BE7D-4DFD-B5E6-7F1407B9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9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D7067-F98E-D46F-7935-2E097E18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FA231-D4B5-FD69-A760-D565398D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E512F-0FDF-C589-065C-3AF9038D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1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F42E-6870-2A5C-F6FF-EF12FB21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A2137-1B45-59CD-22F9-6C0B4DEB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78DE0-12D8-AC1A-5323-F0536844F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89B48-9A54-9A27-CF3B-E83FB1BA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0E17E-B044-11FF-4401-E76E9B5B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BD580-3BB9-A878-3490-489899D2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7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2BAC-B510-E8B4-FDB0-FD7C24B1A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1087B-058F-D88A-7BD9-A381CD632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65018-E2FE-1E1E-A603-102719E24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61F2-9434-4D48-4101-972FB42D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37BD1-7212-7BEC-F7D6-274A5D7A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D1B83-CEF7-4539-9EA4-57C769E8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6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8BABA-6822-384F-BA1B-4F335A82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303EF-4F8B-5D7C-6836-707F31F2A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B34FC-F68E-6924-1EB6-56815908C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BE6546-B1AF-A94D-B239-B00EFC24104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A56F1-17D4-964B-5CEB-B5BF5461C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4BFD0-73FE-59A8-956B-CF6EF3A15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56E05A-542F-8148-9835-50AA9F0C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6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1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4.png"/><Relationship Id="rId3" Type="http://schemas.openxmlformats.org/officeDocument/2006/relationships/image" Target="../media/image12.jpeg"/><Relationship Id="rId7" Type="http://schemas.openxmlformats.org/officeDocument/2006/relationships/image" Target="../media/image60.png"/><Relationship Id="rId12" Type="http://schemas.openxmlformats.org/officeDocument/2006/relationships/image" Target="../media/image63.sv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.jpeg"/><Relationship Id="rId4" Type="http://schemas.openxmlformats.org/officeDocument/2006/relationships/image" Target="../media/image57.jpe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diagramData" Target="../diagrams/data1.xml"/><Relationship Id="rId18" Type="http://schemas.openxmlformats.org/officeDocument/2006/relationships/image" Target="../media/image12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microsoft.com/office/2007/relationships/hdphoto" Target="../media/hdphoto1.wdp"/><Relationship Id="rId17" Type="http://schemas.microsoft.com/office/2007/relationships/diagramDrawing" Target="../diagrams/drawing1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12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6.jpe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microsoft.com/office/2007/relationships/hdphoto" Target="../media/hdphoto2.wdp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nnesota and Wisconsin See Air Quality Warnings as Canadian Wildfire Smoke  Drifts South - The New York Times">
            <a:extLst>
              <a:ext uri="{FF2B5EF4-FFF2-40B4-BE49-F238E27FC236}">
                <a16:creationId xmlns:a16="http://schemas.microsoft.com/office/drawing/2014/main" id="{71069EFE-77E6-9A98-D8B9-2207C51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BE703-91DB-7F7D-A6CA-C6BAA410EFB0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of Wildfire Smoke and Its Impact on Respiratory Health of Madison, WI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9EF29-A019-2FA7-1DF3-EB744D150598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Manasa Shivappa Ronur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CA65C-1995-7093-5FC9-FB6C4B2A92A4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0BF3-C85B-3070-86CB-318075625F18}"/>
              </a:ext>
            </a:extLst>
          </p:cNvPr>
          <p:cNvSpPr txBox="1"/>
          <p:nvPr/>
        </p:nvSpPr>
        <p:spPr>
          <a:xfrm>
            <a:off x="2358189" y="5929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DAF39-1A49-D690-8279-415014FC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866CF4-4492-E458-209D-5313C93460C1}"/>
              </a:ext>
            </a:extLst>
          </p:cNvPr>
          <p:cNvSpPr txBox="1"/>
          <p:nvPr/>
        </p:nvSpPr>
        <p:spPr>
          <a:xfrm>
            <a:off x="3044619" y="8971"/>
            <a:ext cx="66209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671BC"/>
                </a:solidFill>
                <a:latin typeface="Cambria" panose="02040503050406030204" pitchFamily="18" charset="0"/>
              </a:rPr>
              <a:t>LIMITATIONS AND CONSIDERATIONS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62C3B-C52C-D1A0-C7B1-CFF6CFBFD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58376" y="2850517"/>
            <a:ext cx="4515196" cy="391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ECE7F8-80D1-7344-7DCF-2DA92A38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11" t="35981" r="11261" b="1139"/>
          <a:stretch/>
        </p:blipFill>
        <p:spPr>
          <a:xfrm rot="212303">
            <a:off x="3796847" y="1017104"/>
            <a:ext cx="3311662" cy="1169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A8F0C-1E18-3192-E17F-CB846ADA9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167" y="2391119"/>
            <a:ext cx="3908170" cy="697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3D0B4-E706-7C8B-D3A2-15296FDA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75689">
            <a:off x="7437184" y="2737239"/>
            <a:ext cx="3724655" cy="41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2ACAC-58B6-9441-8EDE-A2A0C04C6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57045">
            <a:off x="7250888" y="1406491"/>
            <a:ext cx="4033171" cy="83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500FCD-0634-2BBF-3573-9A25FCB29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80649">
            <a:off x="256619" y="1230853"/>
            <a:ext cx="3279999" cy="662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5FAC5-8C71-A4CB-9FD1-41C9097F5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70894">
            <a:off x="218882" y="2509783"/>
            <a:ext cx="3239237" cy="727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264442-1BB9-FA6C-3BC9-BB05CAB32D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9737" y="3378789"/>
            <a:ext cx="3259424" cy="131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57BADF-EB26-5240-1ACC-E9634CC6C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66" y="3658499"/>
            <a:ext cx="3133780" cy="759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F05B74-229E-6858-8152-4FDAB5E291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4273" y="3403995"/>
            <a:ext cx="2925726" cy="92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Minimalist wave ppt backgrounds">
            <a:extLst>
              <a:ext uri="{FF2B5EF4-FFF2-40B4-BE49-F238E27FC236}">
                <a16:creationId xmlns:a16="http://schemas.microsoft.com/office/drawing/2014/main" id="{AE5735AC-D20B-09DF-C8BE-18668A682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706378"/>
            <a:ext cx="12192000" cy="11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2FBE29-CB15-4B02-950C-F63FEC0375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144612">
            <a:off x="256424" y="4617962"/>
            <a:ext cx="4726506" cy="656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A543C8-86C8-AF20-C236-B0A6F18289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443978">
            <a:off x="6091637" y="4640467"/>
            <a:ext cx="4916557" cy="970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91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1C3F2-F36B-E930-D27F-D511281EC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Free Vectors | rising graph">
            <a:extLst>
              <a:ext uri="{FF2B5EF4-FFF2-40B4-BE49-F238E27FC236}">
                <a16:creationId xmlns:a16="http://schemas.microsoft.com/office/drawing/2014/main" id="{E0CCD41F-F6CA-213C-323F-64F55402C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65" y="1270189"/>
            <a:ext cx="2258509" cy="16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1414A-1CBA-5A98-DC29-A99F85D48715}"/>
              </a:ext>
            </a:extLst>
          </p:cNvPr>
          <p:cNvSpPr txBox="1"/>
          <p:nvPr/>
        </p:nvSpPr>
        <p:spPr>
          <a:xfrm>
            <a:off x="4970365" y="14734"/>
            <a:ext cx="2472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671BC"/>
                </a:solidFill>
                <a:latin typeface="Cambria" panose="02040503050406030204" pitchFamily="18" charset="0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7382E-818E-430E-F682-78A36E02FB05}"/>
              </a:ext>
            </a:extLst>
          </p:cNvPr>
          <p:cNvSpPr txBox="1"/>
          <p:nvPr/>
        </p:nvSpPr>
        <p:spPr>
          <a:xfrm>
            <a:off x="541772" y="3117102"/>
            <a:ext cx="471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671BC"/>
                </a:solidFill>
                <a:latin typeface="Cambria" panose="02040503050406030204" pitchFamily="18" charset="0"/>
              </a:rPr>
              <a:t>RECOMMENDATIONS FOR POLICY MAKERS </a:t>
            </a:r>
          </a:p>
        </p:txBody>
      </p:sp>
      <p:pic>
        <p:nvPicPr>
          <p:cNvPr id="2" name="Picture 1" descr="Minimalist wave ppt backgrounds">
            <a:extLst>
              <a:ext uri="{FF2B5EF4-FFF2-40B4-BE49-F238E27FC236}">
                <a16:creationId xmlns:a16="http://schemas.microsoft.com/office/drawing/2014/main" id="{455D5973-A794-F090-3E91-CF0507E07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706378"/>
            <a:ext cx="12192000" cy="11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Respiratory Therapist Symbol Stock Illustrations – 45 Respiratory Therapist  Symbol Stock Illustrations, Vectors &amp; Clipart - Dreamstime">
            <a:extLst>
              <a:ext uri="{FF2B5EF4-FFF2-40B4-BE49-F238E27FC236}">
                <a16:creationId xmlns:a16="http://schemas.microsoft.com/office/drawing/2014/main" id="{709BF5BC-3635-FABC-58F7-332ABE3EF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1" b="13373"/>
          <a:stretch/>
        </p:blipFill>
        <p:spPr bwMode="auto">
          <a:xfrm>
            <a:off x="8173382" y="3854403"/>
            <a:ext cx="1636296" cy="129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hands holding a globe with a plant growing out of it&#10;&#10;Description automatically generated">
            <a:extLst>
              <a:ext uri="{FF2B5EF4-FFF2-40B4-BE49-F238E27FC236}">
                <a16:creationId xmlns:a16="http://schemas.microsoft.com/office/drawing/2014/main" id="{247BCF56-7DE0-7E20-476A-C40C302E9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160" y="3920956"/>
            <a:ext cx="1771392" cy="16951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8DF566-CC84-F67A-1A4A-C63FDA22E593}"/>
              </a:ext>
            </a:extLst>
          </p:cNvPr>
          <p:cNvSpPr txBox="1"/>
          <p:nvPr/>
        </p:nvSpPr>
        <p:spPr>
          <a:xfrm>
            <a:off x="1561037" y="3505008"/>
            <a:ext cx="2523203" cy="415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671BC"/>
                </a:solidFill>
                <a:latin typeface="Cambria" panose="02040503050406030204" pitchFamily="18" charset="0"/>
              </a:rPr>
              <a:t>Environmental Awareness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7EF472-CEE1-68C7-A179-37A0EDA4FCD3}"/>
              </a:ext>
            </a:extLst>
          </p:cNvPr>
          <p:cNvSpPr txBox="1"/>
          <p:nvPr/>
        </p:nvSpPr>
        <p:spPr>
          <a:xfrm>
            <a:off x="8449297" y="3505008"/>
            <a:ext cx="2628869" cy="415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671BC"/>
                </a:solidFill>
                <a:latin typeface="Cambria" panose="02040503050406030204" pitchFamily="18" charset="0"/>
              </a:rPr>
              <a:t>Increase Medical Resources</a:t>
            </a:r>
          </a:p>
        </p:txBody>
      </p:sp>
      <p:pic>
        <p:nvPicPr>
          <p:cNvPr id="10260" name="Picture 20" descr="13,200+ Clean Air Home Stock Illustrations, Royalty-Free ...">
            <a:extLst>
              <a:ext uri="{FF2B5EF4-FFF2-40B4-BE49-F238E27FC236}">
                <a16:creationId xmlns:a16="http://schemas.microsoft.com/office/drawing/2014/main" id="{A1ADAAC4-7AF9-8065-8C30-0C8DF3EA1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8324" r="6877" b="6020"/>
          <a:stretch/>
        </p:blipFill>
        <p:spPr bwMode="auto">
          <a:xfrm>
            <a:off x="4990150" y="3920956"/>
            <a:ext cx="2242685" cy="16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964C35-E945-6BCB-5D99-8176A645084A}"/>
              </a:ext>
            </a:extLst>
          </p:cNvPr>
          <p:cNvSpPr txBox="1"/>
          <p:nvPr/>
        </p:nvSpPr>
        <p:spPr>
          <a:xfrm>
            <a:off x="5248641" y="3505008"/>
            <a:ext cx="1760340" cy="415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671BC"/>
                </a:solidFill>
                <a:latin typeface="Cambria" panose="02040503050406030204" pitchFamily="18" charset="0"/>
              </a:rPr>
              <a:t>Clean Air Shelters</a:t>
            </a:r>
          </a:p>
        </p:txBody>
      </p:sp>
      <p:pic>
        <p:nvPicPr>
          <p:cNvPr id="15362" name="Picture 2" descr="Hospital bed - Free healthcare and medical icons">
            <a:extLst>
              <a:ext uri="{FF2B5EF4-FFF2-40B4-BE49-F238E27FC236}">
                <a16:creationId xmlns:a16="http://schemas.microsoft.com/office/drawing/2014/main" id="{F7553A2B-D0CD-9CB6-3EFC-43D6BB76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863" y="3869151"/>
            <a:ext cx="1228503" cy="122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mergency Medicine Physician Nurse Gift ER Heartbeat Svg T-shirt Design">
            <a:extLst>
              <a:ext uri="{FF2B5EF4-FFF2-40B4-BE49-F238E27FC236}">
                <a16:creationId xmlns:a16="http://schemas.microsoft.com/office/drawing/2014/main" id="{A0874F09-2405-CB02-872C-E152563A1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1" t="32637" r="19946" b="28844"/>
          <a:stretch/>
        </p:blipFill>
        <p:spPr bwMode="auto">
          <a:xfrm>
            <a:off x="9298003" y="5132946"/>
            <a:ext cx="1447415" cy="67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C7869-D6F3-7C8A-2FC0-8C70936E9168}"/>
              </a:ext>
            </a:extLst>
          </p:cNvPr>
          <p:cNvSpPr txBox="1"/>
          <p:nvPr/>
        </p:nvSpPr>
        <p:spPr>
          <a:xfrm>
            <a:off x="541772" y="53985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671BC"/>
                </a:solidFill>
                <a:latin typeface="Cambria" panose="02040503050406030204" pitchFamily="18" charset="0"/>
              </a:rPr>
              <a:t>KEY FINDINGS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2C85D-1BB4-DEAB-A23B-753AADD66778}"/>
              </a:ext>
            </a:extLst>
          </p:cNvPr>
          <p:cNvSpPr txBox="1"/>
          <p:nvPr/>
        </p:nvSpPr>
        <p:spPr>
          <a:xfrm>
            <a:off x="5029141" y="986507"/>
            <a:ext cx="2133718" cy="415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671BC"/>
                </a:solidFill>
                <a:latin typeface="Cambria" panose="02040503050406030204" pitchFamily="18" charset="0"/>
              </a:rPr>
              <a:t>Rise in Health Risks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D1B57-3907-FCC0-9786-544B01555056}"/>
              </a:ext>
            </a:extLst>
          </p:cNvPr>
          <p:cNvSpPr txBox="1"/>
          <p:nvPr/>
        </p:nvSpPr>
        <p:spPr>
          <a:xfrm>
            <a:off x="1561037" y="989416"/>
            <a:ext cx="2462040" cy="415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671BC"/>
                </a:solidFill>
                <a:latin typeface="Cambria" panose="02040503050406030204" pitchFamily="18" charset="0"/>
              </a:rPr>
              <a:t>Smoke is linked to Illness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B636F3-D4E0-EEE3-0E0A-8E9C693027D5}"/>
              </a:ext>
            </a:extLst>
          </p:cNvPr>
          <p:cNvGrpSpPr/>
          <p:nvPr/>
        </p:nvGrpSpPr>
        <p:grpSpPr>
          <a:xfrm>
            <a:off x="1575452" y="1454814"/>
            <a:ext cx="2508788" cy="1441625"/>
            <a:chOff x="981958" y="1280966"/>
            <a:chExt cx="2508788" cy="1441625"/>
          </a:xfrm>
        </p:grpSpPr>
        <p:pic>
          <p:nvPicPr>
            <p:cNvPr id="23" name="Picture 22" descr="A black and white image of lungs and heartbeat line&#10;&#10;Description automatically generated">
              <a:extLst>
                <a:ext uri="{FF2B5EF4-FFF2-40B4-BE49-F238E27FC236}">
                  <a16:creationId xmlns:a16="http://schemas.microsoft.com/office/drawing/2014/main" id="{A31C681B-4A74-0198-4AC8-0A428B29F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849" t="13470" r="590" b="38553"/>
            <a:stretch/>
          </p:blipFill>
          <p:spPr>
            <a:xfrm>
              <a:off x="1868331" y="1280966"/>
              <a:ext cx="1622415" cy="542426"/>
            </a:xfrm>
            <a:prstGeom prst="rect">
              <a:avLst/>
            </a:prstGeom>
          </p:spPr>
        </p:pic>
        <p:pic>
          <p:nvPicPr>
            <p:cNvPr id="9" name="Picture 25" descr="1,700+ Wildfire Smoke Stock Illustrations, Royalty-Free Vector Graphics &amp; Clip  Art - iStock | Wildfire smoke california, Oregon wildfire smoke, Wildfire  smoke sky">
              <a:extLst>
                <a:ext uri="{FF2B5EF4-FFF2-40B4-BE49-F238E27FC236}">
                  <a16:creationId xmlns:a16="http://schemas.microsoft.com/office/drawing/2014/main" id="{B5ACF3A9-F88C-5EE8-CD6F-388EF8C325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7" r="26778" b="61799"/>
            <a:stretch/>
          </p:blipFill>
          <p:spPr bwMode="auto">
            <a:xfrm>
              <a:off x="981958" y="1975959"/>
              <a:ext cx="1158158" cy="74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9BA9ECF-7DD2-C12F-02B8-EDEBE04C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464537">
              <a:off x="1764770" y="1722603"/>
              <a:ext cx="589642" cy="589642"/>
            </a:xfrm>
            <a:prstGeom prst="rect">
              <a:avLst/>
            </a:prstGeom>
          </p:spPr>
        </p:pic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EE0CB3C-CA06-A042-7045-B01D1607AF63}"/>
              </a:ext>
            </a:extLst>
          </p:cNvPr>
          <p:cNvSpPr/>
          <p:nvPr/>
        </p:nvSpPr>
        <p:spPr>
          <a:xfrm>
            <a:off x="7845951" y="1271429"/>
            <a:ext cx="3179730" cy="105812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2D4E5-7282-F658-56AC-029BF16327A6}"/>
              </a:ext>
            </a:extLst>
          </p:cNvPr>
          <p:cNvSpPr txBox="1"/>
          <p:nvPr/>
        </p:nvSpPr>
        <p:spPr>
          <a:xfrm>
            <a:off x="7821946" y="1402455"/>
            <a:ext cx="31797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Many variables remain unexplored, offering opportunities for further research</a:t>
            </a:r>
          </a:p>
        </p:txBody>
      </p:sp>
      <p:pic>
        <p:nvPicPr>
          <p:cNvPr id="31" name="Picture 8" descr="Book Research icon PNG and SVG Vector Free Download">
            <a:extLst>
              <a:ext uri="{FF2B5EF4-FFF2-40B4-BE49-F238E27FC236}">
                <a16:creationId xmlns:a16="http://schemas.microsoft.com/office/drawing/2014/main" id="{9CD9B6CA-9D79-5FFA-FA3B-E29BAEF5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488" y="1453625"/>
            <a:ext cx="785276" cy="6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6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4D894-BBCE-3F8F-E487-95CE6BF4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1ED582-683F-576F-9BD5-5B4F2B8182A1}"/>
              </a:ext>
            </a:extLst>
          </p:cNvPr>
          <p:cNvSpPr txBox="1"/>
          <p:nvPr/>
        </p:nvSpPr>
        <p:spPr>
          <a:xfrm>
            <a:off x="4858930" y="85297"/>
            <a:ext cx="27996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671BC"/>
                </a:solidFill>
                <a:latin typeface="Cambria" panose="02040503050406030204" pitchFamily="18" charset="0"/>
              </a:rPr>
              <a:t>PROJECT GOAL</a:t>
            </a:r>
          </a:p>
        </p:txBody>
      </p:sp>
      <p:pic>
        <p:nvPicPr>
          <p:cNvPr id="15" name="Picture 14" descr="A white circle with a blue and white logo&#10;&#10;Description automatically generated">
            <a:extLst>
              <a:ext uri="{FF2B5EF4-FFF2-40B4-BE49-F238E27FC236}">
                <a16:creationId xmlns:a16="http://schemas.microsoft.com/office/drawing/2014/main" id="{B8853452-0FC1-2F01-964B-A0FC4637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20" t="24453" r="23683" b="24493"/>
          <a:stretch/>
        </p:blipFill>
        <p:spPr>
          <a:xfrm>
            <a:off x="9945170" y="2251393"/>
            <a:ext cx="1593289" cy="1546517"/>
          </a:xfrm>
          <a:prstGeom prst="rect">
            <a:avLst/>
          </a:prstGeom>
        </p:spPr>
      </p:pic>
      <p:pic>
        <p:nvPicPr>
          <p:cNvPr id="6150" name="Picture 6" descr="60+ Wildfire Smoke Health Stock Illustrations, Royalty-Free Vector Graphics  &amp; Clip Art - iStock">
            <a:extLst>
              <a:ext uri="{FF2B5EF4-FFF2-40B4-BE49-F238E27FC236}">
                <a16:creationId xmlns:a16="http://schemas.microsoft.com/office/drawing/2014/main" id="{560E311C-42B6-DB2D-2111-40F02496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230" y="4019213"/>
            <a:ext cx="1256966" cy="12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Knowledge Shot: What do you need to know about wildfire smoke and your  health: Video, Causes, &amp; Meaning | Osmosis">
            <a:extLst>
              <a:ext uri="{FF2B5EF4-FFF2-40B4-BE49-F238E27FC236}">
                <a16:creationId xmlns:a16="http://schemas.microsoft.com/office/drawing/2014/main" id="{9D3D53BC-4493-F64D-D171-4548C49FB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t="18158" r="6897"/>
          <a:stretch/>
        </p:blipFill>
        <p:spPr bwMode="auto">
          <a:xfrm>
            <a:off x="298290" y="2860623"/>
            <a:ext cx="5252365" cy="271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B03B949-38D3-AF05-19FD-1AB453CEFE6F}"/>
              </a:ext>
            </a:extLst>
          </p:cNvPr>
          <p:cNvGrpSpPr/>
          <p:nvPr/>
        </p:nvGrpSpPr>
        <p:grpSpPr>
          <a:xfrm>
            <a:off x="5991872" y="2439384"/>
            <a:ext cx="1662271" cy="1850376"/>
            <a:chOff x="6736606" y="862330"/>
            <a:chExt cx="2329331" cy="2587761"/>
          </a:xfrm>
        </p:grpSpPr>
        <p:pic>
          <p:nvPicPr>
            <p:cNvPr id="6159" name="Picture 15" descr="60+ Wildfire Smoke Health Stock Illustrations, Royalty-Free Vector Graphics  &amp; Clip Art - iStock">
              <a:extLst>
                <a:ext uri="{FF2B5EF4-FFF2-40B4-BE49-F238E27FC236}">
                  <a16:creationId xmlns:a16="http://schemas.microsoft.com/office/drawing/2014/main" id="{3F721F83-4F48-AB79-F20D-AE7DAAC32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2" t="2210" r="5972"/>
            <a:stretch/>
          </p:blipFill>
          <p:spPr bwMode="auto">
            <a:xfrm>
              <a:off x="6736606" y="862330"/>
              <a:ext cx="2329331" cy="2587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7" name="Picture 23" descr="Air Pollution icon, PM 2,5. Prevention sign. Vector stock illustration. Air Pollution icon, PM 2,5. Prevention sign. Vector stock illustration wildfire smoke pollution stock illustrations">
              <a:extLst>
                <a:ext uri="{FF2B5EF4-FFF2-40B4-BE49-F238E27FC236}">
                  <a16:creationId xmlns:a16="http://schemas.microsoft.com/office/drawing/2014/main" id="{E2ECDD4D-C347-7B60-39C5-3B99ED1FCE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90" t="18102" r="18992" b="20082"/>
            <a:stretch/>
          </p:blipFill>
          <p:spPr bwMode="auto">
            <a:xfrm>
              <a:off x="7900860" y="964096"/>
              <a:ext cx="499635" cy="487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69" name="Picture 25" descr="1,700+ Wildfire Smoke Stock Illustrations, Royalty-Free Vector Graphics &amp; Clip  Art - iStock | Wildfire smoke california, Oregon wildfire smoke, Wildfire  smoke sky">
            <a:extLst>
              <a:ext uri="{FF2B5EF4-FFF2-40B4-BE49-F238E27FC236}">
                <a16:creationId xmlns:a16="http://schemas.microsoft.com/office/drawing/2014/main" id="{15C74CCF-DD73-9C07-A625-2D5C9BBE7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7" r="26778" b="61799"/>
          <a:stretch/>
        </p:blipFill>
        <p:spPr bwMode="auto">
          <a:xfrm>
            <a:off x="4328132" y="2541405"/>
            <a:ext cx="1222523" cy="7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7" descr="Bad Lungs: Over 5,884 Royalty-Free Licensable Stock Illustrations &amp;  Drawings | Shutterstock">
            <a:extLst>
              <a:ext uri="{FF2B5EF4-FFF2-40B4-BE49-F238E27FC236}">
                <a16:creationId xmlns:a16="http://schemas.microsoft.com/office/drawing/2014/main" id="{B681084A-AD62-9054-C7A0-A44445EC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05" y="4364945"/>
            <a:ext cx="1487618" cy="106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5" name="Picture 31" descr="Hospital Clipart - AH – STUDIO Blog">
            <a:extLst>
              <a:ext uri="{FF2B5EF4-FFF2-40B4-BE49-F238E27FC236}">
                <a16:creationId xmlns:a16="http://schemas.microsoft.com/office/drawing/2014/main" id="{9B9B6857-A159-C3B1-3800-6BCC32BF0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5233" r="3658" b="6104"/>
          <a:stretch/>
        </p:blipFill>
        <p:spPr bwMode="auto">
          <a:xfrm>
            <a:off x="7000925" y="4295525"/>
            <a:ext cx="1420683" cy="117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3" name="Picture 39" descr="City Council Meeting: Over 248 Royalty-Free Licensable Stock Illustrations  &amp; Drawings | Shutterstock">
            <a:extLst>
              <a:ext uri="{FF2B5EF4-FFF2-40B4-BE49-F238E27FC236}">
                <a16:creationId xmlns:a16="http://schemas.microsoft.com/office/drawing/2014/main" id="{986FCA8F-BFB0-607F-9213-B0650E3F3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0" t="2197" r="8076" b="11987"/>
          <a:stretch/>
        </p:blipFill>
        <p:spPr bwMode="auto">
          <a:xfrm>
            <a:off x="9632936" y="3904109"/>
            <a:ext cx="2158342" cy="16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5" name="Picture 41" descr="660x450-Infographic Icons_Data Analytics - New England Life Care">
            <a:extLst>
              <a:ext uri="{FF2B5EF4-FFF2-40B4-BE49-F238E27FC236}">
                <a16:creationId xmlns:a16="http://schemas.microsoft.com/office/drawing/2014/main" id="{7C1404EA-1C86-53F1-809A-9F48E9773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9" t="10119" r="8134" b="10570"/>
          <a:stretch/>
        </p:blipFill>
        <p:spPr bwMode="auto">
          <a:xfrm>
            <a:off x="8307225" y="3297307"/>
            <a:ext cx="1187822" cy="7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43" descr="Image of ">
            <a:extLst>
              <a:ext uri="{FF2B5EF4-FFF2-40B4-BE49-F238E27FC236}">
                <a16:creationId xmlns:a16="http://schemas.microsoft.com/office/drawing/2014/main" id="{25919869-16D0-AEF0-78A0-5E647043BD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8775" y="369194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31981E8-EAEE-4100-D7B4-CCD918909B9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4075" y="4563074"/>
            <a:ext cx="1222524" cy="308199"/>
          </a:xfrm>
          <a:prstGeom prst="rect">
            <a:avLst/>
          </a:prstGeom>
        </p:spPr>
      </p:pic>
      <p:pic>
        <p:nvPicPr>
          <p:cNvPr id="30" name="Picture 8" descr="Knowledge Shot: What do you need to know about wildfire smoke and your  health: Video, Causes, &amp; Meaning | Osmosis">
            <a:extLst>
              <a:ext uri="{FF2B5EF4-FFF2-40B4-BE49-F238E27FC236}">
                <a16:creationId xmlns:a16="http://schemas.microsoft.com/office/drawing/2014/main" id="{E48F66BF-C50E-8A30-B61F-CC51FD109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9" t="18158" r="50700" b="66871"/>
          <a:stretch/>
        </p:blipFill>
        <p:spPr bwMode="auto">
          <a:xfrm>
            <a:off x="3035212" y="2816329"/>
            <a:ext cx="1371600" cy="4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83BB3D2B-17C5-E429-0DA4-230B8FD5D0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121980"/>
              </p:ext>
            </p:extLst>
          </p:nvPr>
        </p:nvGraphicFramePr>
        <p:xfrm>
          <a:off x="344192" y="1104493"/>
          <a:ext cx="6292595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026" name="Picture 2" descr="Minimalist wave ppt backgrounds">
            <a:extLst>
              <a:ext uri="{FF2B5EF4-FFF2-40B4-BE49-F238E27FC236}">
                <a16:creationId xmlns:a16="http://schemas.microsoft.com/office/drawing/2014/main" id="{5827C02A-07F5-CE43-63A8-641DB7F73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536069"/>
            <a:ext cx="12192000" cy="133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DE686C7-7865-3926-9786-43520D03F841}"/>
              </a:ext>
            </a:extLst>
          </p:cNvPr>
          <p:cNvGrpSpPr/>
          <p:nvPr/>
        </p:nvGrpSpPr>
        <p:grpSpPr>
          <a:xfrm>
            <a:off x="7000925" y="1074537"/>
            <a:ext cx="5065007" cy="584400"/>
            <a:chOff x="-52582" y="187"/>
            <a:chExt cx="5985920" cy="584400"/>
          </a:xfrm>
        </p:grpSpPr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FA9303BA-6958-61F2-F52E-31351F5CF723}"/>
                </a:ext>
              </a:extLst>
            </p:cNvPr>
            <p:cNvSpPr/>
            <p:nvPr/>
          </p:nvSpPr>
          <p:spPr>
            <a:xfrm>
              <a:off x="-52582" y="187"/>
              <a:ext cx="5985920" cy="584400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Chevron 4">
              <a:extLst>
                <a:ext uri="{FF2B5EF4-FFF2-40B4-BE49-F238E27FC236}">
                  <a16:creationId xmlns:a16="http://schemas.microsoft.com/office/drawing/2014/main" id="{F5BC22E3-E37E-939D-1E55-9B978BA00A5F}"/>
                </a:ext>
              </a:extLst>
            </p:cNvPr>
            <p:cNvSpPr txBox="1"/>
            <p:nvPr/>
          </p:nvSpPr>
          <p:spPr>
            <a:xfrm>
              <a:off x="359256" y="187"/>
              <a:ext cx="5574082" cy="584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10160" rIns="0" bIns="10160" numCol="1" spcCol="1270" anchor="ctr" anchorCtr="0">
              <a:noAutofit/>
            </a:bodyPr>
            <a:lstStyle/>
            <a:p>
              <a:pPr lvl="0"/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To help inform the city council and residents about the potential future health impacts of smoke.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27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406BB9-746F-C23F-5ED2-FC47C08A4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3F2B97-D0E3-2650-76C1-03424C7456AD}"/>
              </a:ext>
            </a:extLst>
          </p:cNvPr>
          <p:cNvSpPr txBox="1"/>
          <p:nvPr/>
        </p:nvSpPr>
        <p:spPr>
          <a:xfrm>
            <a:off x="5088352" y="75627"/>
            <a:ext cx="21461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671BC"/>
                </a:solidFill>
                <a:latin typeface="Cambria" panose="02040503050406030204" pitchFamily="18" charset="0"/>
              </a:rPr>
              <a:t>APPROACH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AC5F3E-9524-225B-0C5A-E5121B09BF79}"/>
              </a:ext>
            </a:extLst>
          </p:cNvPr>
          <p:cNvGrpSpPr/>
          <p:nvPr/>
        </p:nvGrpSpPr>
        <p:grpSpPr>
          <a:xfrm>
            <a:off x="1153505" y="715103"/>
            <a:ext cx="10134713" cy="4854874"/>
            <a:chOff x="379140" y="753795"/>
            <a:chExt cx="11516996" cy="57308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128C4F-71CC-085F-8EA0-CBB365032A69}"/>
                </a:ext>
              </a:extLst>
            </p:cNvPr>
            <p:cNvGrpSpPr/>
            <p:nvPr/>
          </p:nvGrpSpPr>
          <p:grpSpPr>
            <a:xfrm>
              <a:off x="9704055" y="4482480"/>
              <a:ext cx="2061113" cy="935843"/>
              <a:chOff x="2007220" y="848216"/>
              <a:chExt cx="7582830" cy="3186264"/>
            </a:xfrm>
          </p:grpSpPr>
          <p:pic>
            <p:nvPicPr>
              <p:cNvPr id="19" name="Picture 18" descr="A black and white image of lungs and heartbeat line&#10;&#10;Description automatically generated">
                <a:extLst>
                  <a:ext uri="{FF2B5EF4-FFF2-40B4-BE49-F238E27FC236}">
                    <a16:creationId xmlns:a16="http://schemas.microsoft.com/office/drawing/2014/main" id="{B26060F4-FD1D-E3BA-B68E-ED1402F9E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 l="1849" t="13471" r="590" b="35928"/>
              <a:stretch/>
            </p:blipFill>
            <p:spPr>
              <a:xfrm>
                <a:off x="2007220" y="848216"/>
                <a:ext cx="7582830" cy="3186264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5C95CF4-09C4-3BDF-7E99-33C7B6EA99CA}"/>
                  </a:ext>
                </a:extLst>
              </p:cNvPr>
              <p:cNvSpPr/>
              <p:nvPr/>
            </p:nvSpPr>
            <p:spPr>
              <a:xfrm>
                <a:off x="3847171" y="3802566"/>
                <a:ext cx="3757961" cy="231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AutoShape 43" descr="Image of ">
              <a:extLst>
                <a:ext uri="{FF2B5EF4-FFF2-40B4-BE49-F238E27FC236}">
                  <a16:creationId xmlns:a16="http://schemas.microsoft.com/office/drawing/2014/main" id="{4ED202DA-94EC-5BD7-4CF3-9E93C9075D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7836" y="3428404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234" name="Picture 18" descr="Math Symbols Vector Art, Icons, and Graphics for Free Download">
              <a:extLst>
                <a:ext uri="{FF2B5EF4-FFF2-40B4-BE49-F238E27FC236}">
                  <a16:creationId xmlns:a16="http://schemas.microsoft.com/office/drawing/2014/main" id="{5E227C19-C318-FABD-0910-B58E4E51C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997" y="1838425"/>
              <a:ext cx="1122296" cy="784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5" descr="1,700+ Wildfire Smoke Stock Illustrations, Royalty-Free Vector Graphics &amp; Clip  Art - iStock | Wildfire smoke california, Oregon wildfire smoke, Wildfire  smoke sky">
              <a:extLst>
                <a:ext uri="{FF2B5EF4-FFF2-40B4-BE49-F238E27FC236}">
                  <a16:creationId xmlns:a16="http://schemas.microsoft.com/office/drawing/2014/main" id="{D15F2FB1-3D39-C37F-C674-1F41E8B03F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7" r="26778" b="61799"/>
            <a:stretch/>
          </p:blipFill>
          <p:spPr bwMode="auto">
            <a:xfrm>
              <a:off x="3754081" y="1460410"/>
              <a:ext cx="2068689" cy="1333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6" name="Picture 20" descr="Vs PNGs for Free Download">
              <a:extLst>
                <a:ext uri="{FF2B5EF4-FFF2-40B4-BE49-F238E27FC236}">
                  <a16:creationId xmlns:a16="http://schemas.microsoft.com/office/drawing/2014/main" id="{CDE2DE6D-0B5A-C9F9-5803-48EEF3A096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31" r="36255"/>
            <a:stretch/>
          </p:blipFill>
          <p:spPr bwMode="auto">
            <a:xfrm>
              <a:off x="9128366" y="1576509"/>
              <a:ext cx="520637" cy="1091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8" name="Picture 22" descr="Air quality index. Educational scheme with excessive quantities of  substances or gases in environment. Vector stock illustration 29896071  Vector Art at Vecteezy">
              <a:extLst>
                <a:ext uri="{FF2B5EF4-FFF2-40B4-BE49-F238E27FC236}">
                  <a16:creationId xmlns:a16="http://schemas.microsoft.com/office/drawing/2014/main" id="{90BF97F4-10A3-11C5-B393-9A96B33B99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0" t="19275" r="8782" b="14093"/>
            <a:stretch/>
          </p:blipFill>
          <p:spPr bwMode="auto">
            <a:xfrm>
              <a:off x="9848151" y="1576509"/>
              <a:ext cx="1881168" cy="1327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40" name="Picture 24" descr="Forest Fire&quot; Art Board Print for Sale by Reethes | Redbubble">
              <a:extLst>
                <a:ext uri="{FF2B5EF4-FFF2-40B4-BE49-F238E27FC236}">
                  <a16:creationId xmlns:a16="http://schemas.microsoft.com/office/drawing/2014/main" id="{F302046A-7859-E427-19E8-9A7C781EF2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7" t="29944" r="21395" b="31057"/>
            <a:stretch/>
          </p:blipFill>
          <p:spPr bwMode="auto">
            <a:xfrm>
              <a:off x="516698" y="1245451"/>
              <a:ext cx="1990733" cy="1807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5" descr="1,700+ Wildfire Smoke Stock Illustrations, Royalty-Free Vector Graphics &amp; Clip  Art - iStock | Wildfire smoke california, Oregon wildfire smoke, Wildfire  smoke sky">
              <a:extLst>
                <a:ext uri="{FF2B5EF4-FFF2-40B4-BE49-F238E27FC236}">
                  <a16:creationId xmlns:a16="http://schemas.microsoft.com/office/drawing/2014/main" id="{40F16AE3-8999-5AE6-2F36-F281AABF4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7" r="26778" b="61799"/>
            <a:stretch/>
          </p:blipFill>
          <p:spPr bwMode="auto">
            <a:xfrm>
              <a:off x="6784391" y="1479349"/>
              <a:ext cx="2078696" cy="134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02C4B0-BE05-B542-E2DB-E0A54531E615}"/>
                </a:ext>
              </a:extLst>
            </p:cNvPr>
            <p:cNvGrpSpPr/>
            <p:nvPr/>
          </p:nvGrpSpPr>
          <p:grpSpPr>
            <a:xfrm>
              <a:off x="5665188" y="5464984"/>
              <a:ext cx="1843698" cy="675327"/>
              <a:chOff x="2007220" y="848216"/>
              <a:chExt cx="7582830" cy="3186264"/>
            </a:xfrm>
          </p:grpSpPr>
          <p:pic>
            <p:nvPicPr>
              <p:cNvPr id="13" name="Picture 12" descr="A black and white image of lungs and heartbeat line&#10;&#10;Description automatically generated">
                <a:extLst>
                  <a:ext uri="{FF2B5EF4-FFF2-40B4-BE49-F238E27FC236}">
                    <a16:creationId xmlns:a16="http://schemas.microsoft.com/office/drawing/2014/main" id="{F0224ACD-3F21-BBE5-8B4B-F4428FF54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849" t="13471" r="590" b="35928"/>
              <a:stretch/>
            </p:blipFill>
            <p:spPr>
              <a:xfrm>
                <a:off x="2007220" y="848216"/>
                <a:ext cx="7582830" cy="318626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591D0D1-19D3-23C0-2684-4AE276ED4FF6}"/>
                  </a:ext>
                </a:extLst>
              </p:cNvPr>
              <p:cNvSpPr/>
              <p:nvPr/>
            </p:nvSpPr>
            <p:spPr>
              <a:xfrm>
                <a:off x="3847171" y="3802566"/>
                <a:ext cx="3757961" cy="231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7A2F3B-B2E2-5680-0C35-56E6BC7145E5}"/>
                </a:ext>
              </a:extLst>
            </p:cNvPr>
            <p:cNvSpPr txBox="1"/>
            <p:nvPr/>
          </p:nvSpPr>
          <p:spPr>
            <a:xfrm>
              <a:off x="6045038" y="5976922"/>
              <a:ext cx="1174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1 2 3 4 5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8143662-6922-171D-96F6-D74EDF5628EF}"/>
                </a:ext>
              </a:extLst>
            </p:cNvPr>
            <p:cNvSpPr/>
            <p:nvPr/>
          </p:nvSpPr>
          <p:spPr>
            <a:xfrm>
              <a:off x="379141" y="1201124"/>
              <a:ext cx="5652562" cy="1852199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7FBE1A2-4510-90F5-4012-C16DF8EED723}"/>
                </a:ext>
              </a:extLst>
            </p:cNvPr>
            <p:cNvSpPr/>
            <p:nvPr/>
          </p:nvSpPr>
          <p:spPr>
            <a:xfrm>
              <a:off x="6745119" y="1209229"/>
              <a:ext cx="5148278" cy="184409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E573DA-54ED-B0ED-E60B-13DFF4074E6B}"/>
                </a:ext>
              </a:extLst>
            </p:cNvPr>
            <p:cNvSpPr/>
            <p:nvPr/>
          </p:nvSpPr>
          <p:spPr>
            <a:xfrm>
              <a:off x="379140" y="3837578"/>
              <a:ext cx="4709211" cy="2647028"/>
            </a:xfrm>
            <a:prstGeom prst="roundRect">
              <a:avLst/>
            </a:prstGeom>
            <a:noFill/>
            <a:ln w="28575">
              <a:solidFill>
                <a:srgbClr val="1671B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21BB397-E582-8C6D-ED0F-1EA14CC73AEE}"/>
                </a:ext>
              </a:extLst>
            </p:cNvPr>
            <p:cNvSpPr/>
            <p:nvPr/>
          </p:nvSpPr>
          <p:spPr>
            <a:xfrm>
              <a:off x="5553307" y="3837576"/>
              <a:ext cx="6342829" cy="2647028"/>
            </a:xfrm>
            <a:prstGeom prst="roundRect">
              <a:avLst/>
            </a:prstGeom>
            <a:noFill/>
            <a:ln w="28575">
              <a:solidFill>
                <a:srgbClr val="1671B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11D27911-582F-98FC-D552-2BBF58EAE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25832" y="5051005"/>
              <a:ext cx="459928" cy="459928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44C654A-DDE0-DFD0-EDF2-F4A71DC42242}"/>
                </a:ext>
              </a:extLst>
            </p:cNvPr>
            <p:cNvSpPr/>
            <p:nvPr/>
          </p:nvSpPr>
          <p:spPr>
            <a:xfrm>
              <a:off x="693950" y="753795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4C399A-8EE6-3D78-29D9-B9E2EF2D65DA}"/>
                </a:ext>
              </a:extLst>
            </p:cNvPr>
            <p:cNvSpPr txBox="1"/>
            <p:nvPr/>
          </p:nvSpPr>
          <p:spPr>
            <a:xfrm>
              <a:off x="749352" y="766558"/>
              <a:ext cx="346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773C16-0B3B-EBB5-B019-DCF2B9E68099}"/>
                </a:ext>
              </a:extLst>
            </p:cNvPr>
            <p:cNvSpPr/>
            <p:nvPr/>
          </p:nvSpPr>
          <p:spPr>
            <a:xfrm>
              <a:off x="7075588" y="780036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9B95D2-A4B6-FF1D-9DF4-8F7A00B9D619}"/>
                </a:ext>
              </a:extLst>
            </p:cNvPr>
            <p:cNvSpPr txBox="1"/>
            <p:nvPr/>
          </p:nvSpPr>
          <p:spPr>
            <a:xfrm>
              <a:off x="7130990" y="792799"/>
              <a:ext cx="346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mbria" panose="02040503050406030204" pitchFamily="18" charset="0"/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8AE613-F079-F80E-D872-1FCE78D24363}"/>
                </a:ext>
              </a:extLst>
            </p:cNvPr>
            <p:cNvSpPr/>
            <p:nvPr/>
          </p:nvSpPr>
          <p:spPr>
            <a:xfrm>
              <a:off x="749353" y="3387806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1C1D84-42CD-6A40-0078-E572FEB40CBE}"/>
                </a:ext>
              </a:extLst>
            </p:cNvPr>
            <p:cNvSpPr txBox="1"/>
            <p:nvPr/>
          </p:nvSpPr>
          <p:spPr>
            <a:xfrm>
              <a:off x="804755" y="3400569"/>
              <a:ext cx="346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mbria" panose="02040503050406030204" pitchFamily="18" charset="0"/>
                </a:rPr>
                <a:t>3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D17447F-2A8E-AE0B-E6A5-D6920D940293}"/>
                </a:ext>
              </a:extLst>
            </p:cNvPr>
            <p:cNvSpPr/>
            <p:nvPr/>
          </p:nvSpPr>
          <p:spPr>
            <a:xfrm>
              <a:off x="5964111" y="3387806"/>
              <a:ext cx="457200" cy="457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B08858-DD1C-C72F-077C-A87663B8FDB6}"/>
                </a:ext>
              </a:extLst>
            </p:cNvPr>
            <p:cNvSpPr txBox="1"/>
            <p:nvPr/>
          </p:nvSpPr>
          <p:spPr>
            <a:xfrm>
              <a:off x="6019513" y="3400569"/>
              <a:ext cx="346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mbria" panose="02040503050406030204" pitchFamily="18" charset="0"/>
                </a:rPr>
                <a:t>4</a:t>
              </a:r>
            </a:p>
          </p:txBody>
        </p:sp>
        <p:pic>
          <p:nvPicPr>
            <p:cNvPr id="9242" name="Picture 26" descr="Predictions clipart images and royalty-free illustrations | Clipart.com">
              <a:extLst>
                <a:ext uri="{FF2B5EF4-FFF2-40B4-BE49-F238E27FC236}">
                  <a16:creationId xmlns:a16="http://schemas.microsoft.com/office/drawing/2014/main" id="{E44C12FF-CE0E-8F9D-3ACC-703312EBF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65" y="4396343"/>
              <a:ext cx="2158077" cy="1658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 descr="Predictions clipart images and royalty-free illustrations | Clipart.com">
              <a:extLst>
                <a:ext uri="{FF2B5EF4-FFF2-40B4-BE49-F238E27FC236}">
                  <a16:creationId xmlns:a16="http://schemas.microsoft.com/office/drawing/2014/main" id="{AC9C6F58-CB82-365E-EF0B-6E28CC2C5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349" y="4386403"/>
              <a:ext cx="1939140" cy="1490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5" descr="1,700+ Wildfire Smoke Stock Illustrations, Royalty-Free Vector Graphics &amp; Clip  Art - iStock | Wildfire smoke california, Oregon wildfire smoke, Wildfire  smoke sky">
              <a:extLst>
                <a:ext uri="{FF2B5EF4-FFF2-40B4-BE49-F238E27FC236}">
                  <a16:creationId xmlns:a16="http://schemas.microsoft.com/office/drawing/2014/main" id="{AD33928A-336E-EF28-AAE4-48987FC8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7" r="26778" b="61799"/>
            <a:stretch/>
          </p:blipFill>
          <p:spPr bwMode="auto">
            <a:xfrm>
              <a:off x="3182035" y="4396343"/>
              <a:ext cx="1784753" cy="1150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5" descr="1,700+ Wildfire Smoke Stock Illustrations, Royalty-Free Vector Graphics &amp; Clip  Art - iStock | Wildfire smoke california, Oregon wildfire smoke, Wildfire  smoke sky">
              <a:extLst>
                <a:ext uri="{FF2B5EF4-FFF2-40B4-BE49-F238E27FC236}">
                  <a16:creationId xmlns:a16="http://schemas.microsoft.com/office/drawing/2014/main" id="{2895643A-9ECE-ACC0-1FDD-4E3E85A0EE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7" r="26778" b="61799"/>
            <a:stretch/>
          </p:blipFill>
          <p:spPr bwMode="auto">
            <a:xfrm>
              <a:off x="5711027" y="4007052"/>
              <a:ext cx="1523027" cy="981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 descr="Minimalist wave ppt backgrounds">
            <a:extLst>
              <a:ext uri="{FF2B5EF4-FFF2-40B4-BE49-F238E27FC236}">
                <a16:creationId xmlns:a16="http://schemas.microsoft.com/office/drawing/2014/main" id="{83E91564-846B-1AC7-2A5C-DC796AEF6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624678"/>
            <a:ext cx="12192000" cy="12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30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C45D3-3F95-5F81-7385-EBEB8AA45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D4277F-23D9-26E5-BA59-B5739D7CFD6C}"/>
              </a:ext>
            </a:extLst>
          </p:cNvPr>
          <p:cNvSpPr txBox="1"/>
          <p:nvPr/>
        </p:nvSpPr>
        <p:spPr>
          <a:xfrm>
            <a:off x="4875181" y="154575"/>
            <a:ext cx="2774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671BC"/>
                </a:solidFill>
                <a:latin typeface="Cambria" panose="02040503050406030204" pitchFamily="18" charset="0"/>
              </a:rPr>
              <a:t>DATA SOURCE</a:t>
            </a:r>
          </a:p>
        </p:txBody>
      </p:sp>
      <p:pic>
        <p:nvPicPr>
          <p:cNvPr id="2" name="Picture 10" descr="3,747 Csv Royalty-Free Photos and Stock Images | Shutterstock">
            <a:extLst>
              <a:ext uri="{FF2B5EF4-FFF2-40B4-BE49-F238E27FC236}">
                <a16:creationId xmlns:a16="http://schemas.microsoft.com/office/drawing/2014/main" id="{97274E60-FD79-B0A7-64D8-897DE23D1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12267" r="19398" b="20373"/>
          <a:stretch/>
        </p:blipFill>
        <p:spPr bwMode="auto">
          <a:xfrm>
            <a:off x="6466025" y="3377343"/>
            <a:ext cx="607541" cy="73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A5D5034-0CC3-32BC-DE08-31449F72C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7663" y="3063634"/>
            <a:ext cx="729358" cy="72935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B1619DA-E529-3EB7-D8DC-06940C1DB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649" y="4014013"/>
            <a:ext cx="1563385" cy="625354"/>
          </a:xfrm>
          <a:prstGeom prst="rect">
            <a:avLst/>
          </a:prstGeom>
        </p:spPr>
      </p:pic>
      <p:pic>
        <p:nvPicPr>
          <p:cNvPr id="5136" name="Picture 16" descr="Institute for Health Metrics and Evaluation | Children's Environmental  Health Collaborative">
            <a:extLst>
              <a:ext uri="{FF2B5EF4-FFF2-40B4-BE49-F238E27FC236}">
                <a16:creationId xmlns:a16="http://schemas.microsoft.com/office/drawing/2014/main" id="{B283AFF2-4E40-0BB3-0640-C3A365955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805" y="3911380"/>
            <a:ext cx="1561461" cy="5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0066A84-8E04-1B46-CCA9-36924ED89E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583" y="3818420"/>
            <a:ext cx="2659705" cy="144688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24FABB-9F45-7547-4D95-563C3ADC581D}"/>
              </a:ext>
            </a:extLst>
          </p:cNvPr>
          <p:cNvSpPr/>
          <p:nvPr/>
        </p:nvSpPr>
        <p:spPr>
          <a:xfrm>
            <a:off x="884583" y="2895641"/>
            <a:ext cx="1858617" cy="1998910"/>
          </a:xfrm>
          <a:prstGeom prst="roundRect">
            <a:avLst/>
          </a:prstGeom>
          <a:noFill/>
          <a:ln w="25400">
            <a:solidFill>
              <a:srgbClr val="1671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F0FC5D-8BC6-1850-36C4-526F124DAA7A}"/>
              </a:ext>
            </a:extLst>
          </p:cNvPr>
          <p:cNvSpPr/>
          <p:nvPr/>
        </p:nvSpPr>
        <p:spPr>
          <a:xfrm>
            <a:off x="3316280" y="2895640"/>
            <a:ext cx="1858617" cy="1998911"/>
          </a:xfrm>
          <a:prstGeom prst="roundRect">
            <a:avLst/>
          </a:prstGeom>
          <a:noFill/>
          <a:ln w="25400">
            <a:solidFill>
              <a:srgbClr val="1671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98076D5A-4AB1-EC8F-FE8A-BF7BF37D08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6259" y="3911380"/>
            <a:ext cx="1352663" cy="4153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968D1E-04DD-6A9A-81B1-3E4CC26F1508}"/>
              </a:ext>
            </a:extLst>
          </p:cNvPr>
          <p:cNvSpPr txBox="1"/>
          <p:nvPr/>
        </p:nvSpPr>
        <p:spPr>
          <a:xfrm>
            <a:off x="3292929" y="4347244"/>
            <a:ext cx="199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1671BC"/>
                </a:solidFill>
                <a:latin typeface="Cambria" panose="02040503050406030204" pitchFamily="18" charset="0"/>
              </a:rPr>
              <a:t>United Sates Environmental Protection Agency</a:t>
            </a:r>
          </a:p>
        </p:txBody>
      </p:sp>
      <p:pic>
        <p:nvPicPr>
          <p:cNvPr id="28" name="Picture 10" descr="3,747 Csv Royalty-Free Photos and Stock Images | Shutterstock">
            <a:extLst>
              <a:ext uri="{FF2B5EF4-FFF2-40B4-BE49-F238E27FC236}">
                <a16:creationId xmlns:a16="http://schemas.microsoft.com/office/drawing/2014/main" id="{34882634-5030-950F-1D33-5A14C4C9E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12267" r="19398" b="20373"/>
          <a:stretch/>
        </p:blipFill>
        <p:spPr bwMode="auto">
          <a:xfrm>
            <a:off x="8387360" y="3350408"/>
            <a:ext cx="607616" cy="7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3,747 Csv Royalty-Free Photos and Stock Images | Shutterstock">
            <a:extLst>
              <a:ext uri="{FF2B5EF4-FFF2-40B4-BE49-F238E27FC236}">
                <a16:creationId xmlns:a16="http://schemas.microsoft.com/office/drawing/2014/main" id="{BFA34B4A-4793-1E9E-0DFD-AE744220D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12267" r="19398" b="20373"/>
          <a:stretch/>
        </p:blipFill>
        <p:spPr bwMode="auto">
          <a:xfrm>
            <a:off x="7452388" y="3359325"/>
            <a:ext cx="607615" cy="7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F9E4EBD-965A-E779-9A7B-82D631F4C3F3}"/>
              </a:ext>
            </a:extLst>
          </p:cNvPr>
          <p:cNvSpPr/>
          <p:nvPr/>
        </p:nvSpPr>
        <p:spPr>
          <a:xfrm>
            <a:off x="6236649" y="2895639"/>
            <a:ext cx="2974827" cy="1998911"/>
          </a:xfrm>
          <a:prstGeom prst="roundRect">
            <a:avLst/>
          </a:prstGeom>
          <a:noFill/>
          <a:ln w="25400">
            <a:solidFill>
              <a:srgbClr val="1671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16F3E81-2940-6B72-18F3-85E788D42644}"/>
              </a:ext>
            </a:extLst>
          </p:cNvPr>
          <p:cNvSpPr/>
          <p:nvPr/>
        </p:nvSpPr>
        <p:spPr>
          <a:xfrm>
            <a:off x="9689091" y="2911925"/>
            <a:ext cx="1858617" cy="1998910"/>
          </a:xfrm>
          <a:prstGeom prst="roundRect">
            <a:avLst/>
          </a:prstGeom>
          <a:noFill/>
          <a:ln w="25400">
            <a:solidFill>
              <a:srgbClr val="1671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E82CA3-6A49-39BC-3AEF-1F9E9637E810}"/>
              </a:ext>
            </a:extLst>
          </p:cNvPr>
          <p:cNvSpPr txBox="1"/>
          <p:nvPr/>
        </p:nvSpPr>
        <p:spPr>
          <a:xfrm>
            <a:off x="9641787" y="4410861"/>
            <a:ext cx="199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Cambria" panose="02040503050406030204" pitchFamily="18" charset="0"/>
              </a:rPr>
              <a:t>Institute for Health Metric and Evaluation</a:t>
            </a:r>
          </a:p>
        </p:txBody>
      </p:sp>
      <p:pic>
        <p:nvPicPr>
          <p:cNvPr id="33" name="Picture 10" descr="3,747 Csv Royalty-Free Photos and Stock Images | Shutterstock">
            <a:extLst>
              <a:ext uri="{FF2B5EF4-FFF2-40B4-BE49-F238E27FC236}">
                <a16:creationId xmlns:a16="http://schemas.microsoft.com/office/drawing/2014/main" id="{9186C696-025A-5EC8-4951-0FFB974DC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12267" r="19398" b="20373"/>
          <a:stretch/>
        </p:blipFill>
        <p:spPr bwMode="auto">
          <a:xfrm>
            <a:off x="10428553" y="3086285"/>
            <a:ext cx="633313" cy="7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C433910-B67F-BAEE-3C52-4FD6B5831C18}"/>
              </a:ext>
            </a:extLst>
          </p:cNvPr>
          <p:cNvSpPr txBox="1"/>
          <p:nvPr/>
        </p:nvSpPr>
        <p:spPr>
          <a:xfrm>
            <a:off x="6409975" y="3148903"/>
            <a:ext cx="673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71BC"/>
                </a:solidFill>
                <a:latin typeface="Cambria" panose="02040503050406030204" pitchFamily="18" charset="0"/>
              </a:rPr>
              <a:t>Asthma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2D465F-9D57-89DE-1B03-512FAFF217BC}"/>
              </a:ext>
            </a:extLst>
          </p:cNvPr>
          <p:cNvSpPr txBox="1"/>
          <p:nvPr/>
        </p:nvSpPr>
        <p:spPr>
          <a:xfrm>
            <a:off x="7386173" y="3145481"/>
            <a:ext cx="673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71BC"/>
                </a:solidFill>
                <a:latin typeface="Cambria" panose="02040503050406030204" pitchFamily="18" charset="0"/>
              </a:rPr>
              <a:t>COPD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7D540B-30BE-3C30-0533-CE5B16ED17F9}"/>
              </a:ext>
            </a:extLst>
          </p:cNvPr>
          <p:cNvSpPr txBox="1"/>
          <p:nvPr/>
        </p:nvSpPr>
        <p:spPr>
          <a:xfrm>
            <a:off x="8127416" y="3145481"/>
            <a:ext cx="1025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671BC"/>
                </a:solidFill>
                <a:latin typeface="Cambria" panose="02040503050406030204" pitchFamily="18" charset="0"/>
              </a:rPr>
              <a:t>Tuberculosis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31862EE-8EEE-D756-890E-FD61C88FDD49}"/>
              </a:ext>
            </a:extLst>
          </p:cNvPr>
          <p:cNvSpPr/>
          <p:nvPr/>
        </p:nvSpPr>
        <p:spPr>
          <a:xfrm>
            <a:off x="585924" y="1486580"/>
            <a:ext cx="4786426" cy="3697877"/>
          </a:xfrm>
          <a:prstGeom prst="roundRect">
            <a:avLst/>
          </a:prstGeom>
          <a:noFill/>
          <a:ln w="25400">
            <a:solidFill>
              <a:srgbClr val="1671B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9771098-0B47-54AA-8EDA-8F83359F5966}"/>
              </a:ext>
            </a:extLst>
          </p:cNvPr>
          <p:cNvSpPr/>
          <p:nvPr/>
        </p:nvSpPr>
        <p:spPr>
          <a:xfrm>
            <a:off x="6096000" y="1486580"/>
            <a:ext cx="5642113" cy="3697877"/>
          </a:xfrm>
          <a:prstGeom prst="roundRect">
            <a:avLst/>
          </a:prstGeom>
          <a:noFill/>
          <a:ln w="25400">
            <a:solidFill>
              <a:srgbClr val="1671B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DBCF6F-956F-C49A-68E9-AF956B39D97B}"/>
              </a:ext>
            </a:extLst>
          </p:cNvPr>
          <p:cNvSpPr txBox="1"/>
          <p:nvPr/>
        </p:nvSpPr>
        <p:spPr>
          <a:xfrm>
            <a:off x="2037978" y="1612908"/>
            <a:ext cx="221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671BC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Smoke Estimation and Evaluation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6C88A0-F046-EC05-4674-6EA28CE050D3}"/>
              </a:ext>
            </a:extLst>
          </p:cNvPr>
          <p:cNvSpPr txBox="1"/>
          <p:nvPr/>
        </p:nvSpPr>
        <p:spPr>
          <a:xfrm>
            <a:off x="8016075" y="1601852"/>
            <a:ext cx="221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671BC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Respiratory Health Metrics</a:t>
            </a:r>
          </a:p>
        </p:txBody>
      </p:sp>
      <p:sp>
        <p:nvSpPr>
          <p:cNvPr id="20" name="Graphic 44">
            <a:extLst>
              <a:ext uri="{FF2B5EF4-FFF2-40B4-BE49-F238E27FC236}">
                <a16:creationId xmlns:a16="http://schemas.microsoft.com/office/drawing/2014/main" id="{1D7B1AAE-3149-ACDE-5D29-D2C2AFE066C1}"/>
              </a:ext>
            </a:extLst>
          </p:cNvPr>
          <p:cNvSpPr/>
          <p:nvPr/>
        </p:nvSpPr>
        <p:spPr>
          <a:xfrm>
            <a:off x="2839503" y="3672582"/>
            <a:ext cx="370223" cy="370223"/>
          </a:xfrm>
          <a:custGeom>
            <a:avLst/>
            <a:gdLst>
              <a:gd name="connsiteX0" fmla="*/ 203026 w 370223"/>
              <a:gd name="connsiteY0" fmla="*/ 17914 h 370223"/>
              <a:gd name="connsiteX1" fmla="*/ 185112 w 370223"/>
              <a:gd name="connsiteY1" fmla="*/ 0 h 370223"/>
              <a:gd name="connsiteX2" fmla="*/ 167198 w 370223"/>
              <a:gd name="connsiteY2" fmla="*/ 17914 h 370223"/>
              <a:gd name="connsiteX3" fmla="*/ 167198 w 370223"/>
              <a:gd name="connsiteY3" fmla="*/ 167198 h 370223"/>
              <a:gd name="connsiteX4" fmla="*/ 17914 w 370223"/>
              <a:gd name="connsiteY4" fmla="*/ 167198 h 370223"/>
              <a:gd name="connsiteX5" fmla="*/ 0 w 370223"/>
              <a:gd name="connsiteY5" fmla="*/ 185112 h 370223"/>
              <a:gd name="connsiteX6" fmla="*/ 17914 w 370223"/>
              <a:gd name="connsiteY6" fmla="*/ 203026 h 370223"/>
              <a:gd name="connsiteX7" fmla="*/ 167198 w 370223"/>
              <a:gd name="connsiteY7" fmla="*/ 203026 h 370223"/>
              <a:gd name="connsiteX8" fmla="*/ 167198 w 370223"/>
              <a:gd name="connsiteY8" fmla="*/ 352309 h 370223"/>
              <a:gd name="connsiteX9" fmla="*/ 185112 w 370223"/>
              <a:gd name="connsiteY9" fmla="*/ 370223 h 370223"/>
              <a:gd name="connsiteX10" fmla="*/ 203026 w 370223"/>
              <a:gd name="connsiteY10" fmla="*/ 352309 h 370223"/>
              <a:gd name="connsiteX11" fmla="*/ 203026 w 370223"/>
              <a:gd name="connsiteY11" fmla="*/ 203026 h 370223"/>
              <a:gd name="connsiteX12" fmla="*/ 352309 w 370223"/>
              <a:gd name="connsiteY12" fmla="*/ 203026 h 370223"/>
              <a:gd name="connsiteX13" fmla="*/ 370223 w 370223"/>
              <a:gd name="connsiteY13" fmla="*/ 185112 h 370223"/>
              <a:gd name="connsiteX14" fmla="*/ 352309 w 370223"/>
              <a:gd name="connsiteY14" fmla="*/ 167198 h 370223"/>
              <a:gd name="connsiteX15" fmla="*/ 203026 w 370223"/>
              <a:gd name="connsiteY15" fmla="*/ 167198 h 37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0223" h="370223">
                <a:moveTo>
                  <a:pt x="203026" y="17914"/>
                </a:moveTo>
                <a:cubicBezTo>
                  <a:pt x="203026" y="8020"/>
                  <a:pt x="195005" y="0"/>
                  <a:pt x="185112" y="0"/>
                </a:cubicBezTo>
                <a:cubicBezTo>
                  <a:pt x="175218" y="0"/>
                  <a:pt x="167198" y="8020"/>
                  <a:pt x="167198" y="17914"/>
                </a:cubicBezTo>
                <a:lnTo>
                  <a:pt x="167198" y="167198"/>
                </a:lnTo>
                <a:lnTo>
                  <a:pt x="17914" y="167198"/>
                </a:lnTo>
                <a:cubicBezTo>
                  <a:pt x="8020" y="167198"/>
                  <a:pt x="0" y="175218"/>
                  <a:pt x="0" y="185112"/>
                </a:cubicBezTo>
                <a:cubicBezTo>
                  <a:pt x="0" y="195005"/>
                  <a:pt x="8020" y="203026"/>
                  <a:pt x="17914" y="203026"/>
                </a:cubicBezTo>
                <a:lnTo>
                  <a:pt x="167198" y="203026"/>
                </a:lnTo>
                <a:lnTo>
                  <a:pt x="167198" y="352309"/>
                </a:lnTo>
                <a:cubicBezTo>
                  <a:pt x="167198" y="362203"/>
                  <a:pt x="175218" y="370223"/>
                  <a:pt x="185112" y="370223"/>
                </a:cubicBezTo>
                <a:cubicBezTo>
                  <a:pt x="195005" y="370223"/>
                  <a:pt x="203026" y="362203"/>
                  <a:pt x="203026" y="352309"/>
                </a:cubicBezTo>
                <a:lnTo>
                  <a:pt x="203026" y="203026"/>
                </a:lnTo>
                <a:lnTo>
                  <a:pt x="352309" y="203026"/>
                </a:lnTo>
                <a:cubicBezTo>
                  <a:pt x="362203" y="203026"/>
                  <a:pt x="370223" y="195005"/>
                  <a:pt x="370223" y="185112"/>
                </a:cubicBezTo>
                <a:cubicBezTo>
                  <a:pt x="370223" y="175218"/>
                  <a:pt x="362203" y="167198"/>
                  <a:pt x="352309" y="167198"/>
                </a:cubicBezTo>
                <a:lnTo>
                  <a:pt x="203026" y="167198"/>
                </a:lnTo>
                <a:close/>
              </a:path>
            </a:pathLst>
          </a:custGeom>
          <a:solidFill>
            <a:srgbClr val="1671BC"/>
          </a:solidFill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45">
            <a:extLst>
              <a:ext uri="{FF2B5EF4-FFF2-40B4-BE49-F238E27FC236}">
                <a16:creationId xmlns:a16="http://schemas.microsoft.com/office/drawing/2014/main" id="{F517C2D0-89A8-4570-B02C-0345A67733AC}"/>
              </a:ext>
            </a:extLst>
          </p:cNvPr>
          <p:cNvSpPr/>
          <p:nvPr/>
        </p:nvSpPr>
        <p:spPr>
          <a:xfrm>
            <a:off x="9293211" y="3672582"/>
            <a:ext cx="370223" cy="370223"/>
          </a:xfrm>
          <a:custGeom>
            <a:avLst/>
            <a:gdLst>
              <a:gd name="connsiteX0" fmla="*/ 203026 w 370223"/>
              <a:gd name="connsiteY0" fmla="*/ 17914 h 370223"/>
              <a:gd name="connsiteX1" fmla="*/ 185112 w 370223"/>
              <a:gd name="connsiteY1" fmla="*/ 0 h 370223"/>
              <a:gd name="connsiteX2" fmla="*/ 167198 w 370223"/>
              <a:gd name="connsiteY2" fmla="*/ 17914 h 370223"/>
              <a:gd name="connsiteX3" fmla="*/ 167198 w 370223"/>
              <a:gd name="connsiteY3" fmla="*/ 167198 h 370223"/>
              <a:gd name="connsiteX4" fmla="*/ 17914 w 370223"/>
              <a:gd name="connsiteY4" fmla="*/ 167198 h 370223"/>
              <a:gd name="connsiteX5" fmla="*/ 0 w 370223"/>
              <a:gd name="connsiteY5" fmla="*/ 185112 h 370223"/>
              <a:gd name="connsiteX6" fmla="*/ 17914 w 370223"/>
              <a:gd name="connsiteY6" fmla="*/ 203026 h 370223"/>
              <a:gd name="connsiteX7" fmla="*/ 167198 w 370223"/>
              <a:gd name="connsiteY7" fmla="*/ 203026 h 370223"/>
              <a:gd name="connsiteX8" fmla="*/ 167198 w 370223"/>
              <a:gd name="connsiteY8" fmla="*/ 352309 h 370223"/>
              <a:gd name="connsiteX9" fmla="*/ 185112 w 370223"/>
              <a:gd name="connsiteY9" fmla="*/ 370223 h 370223"/>
              <a:gd name="connsiteX10" fmla="*/ 203026 w 370223"/>
              <a:gd name="connsiteY10" fmla="*/ 352309 h 370223"/>
              <a:gd name="connsiteX11" fmla="*/ 203026 w 370223"/>
              <a:gd name="connsiteY11" fmla="*/ 203026 h 370223"/>
              <a:gd name="connsiteX12" fmla="*/ 352309 w 370223"/>
              <a:gd name="connsiteY12" fmla="*/ 203026 h 370223"/>
              <a:gd name="connsiteX13" fmla="*/ 370223 w 370223"/>
              <a:gd name="connsiteY13" fmla="*/ 185112 h 370223"/>
              <a:gd name="connsiteX14" fmla="*/ 352309 w 370223"/>
              <a:gd name="connsiteY14" fmla="*/ 167198 h 370223"/>
              <a:gd name="connsiteX15" fmla="*/ 203026 w 370223"/>
              <a:gd name="connsiteY15" fmla="*/ 167198 h 37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0223" h="370223">
                <a:moveTo>
                  <a:pt x="203026" y="17914"/>
                </a:moveTo>
                <a:cubicBezTo>
                  <a:pt x="203026" y="8020"/>
                  <a:pt x="195005" y="0"/>
                  <a:pt x="185112" y="0"/>
                </a:cubicBezTo>
                <a:cubicBezTo>
                  <a:pt x="175218" y="0"/>
                  <a:pt x="167198" y="8020"/>
                  <a:pt x="167198" y="17914"/>
                </a:cubicBezTo>
                <a:lnTo>
                  <a:pt x="167198" y="167198"/>
                </a:lnTo>
                <a:lnTo>
                  <a:pt x="17914" y="167198"/>
                </a:lnTo>
                <a:cubicBezTo>
                  <a:pt x="8020" y="167198"/>
                  <a:pt x="0" y="175218"/>
                  <a:pt x="0" y="185112"/>
                </a:cubicBezTo>
                <a:cubicBezTo>
                  <a:pt x="0" y="195005"/>
                  <a:pt x="8020" y="203026"/>
                  <a:pt x="17914" y="203026"/>
                </a:cubicBezTo>
                <a:lnTo>
                  <a:pt x="167198" y="203026"/>
                </a:lnTo>
                <a:lnTo>
                  <a:pt x="167198" y="352309"/>
                </a:lnTo>
                <a:cubicBezTo>
                  <a:pt x="167198" y="362203"/>
                  <a:pt x="175218" y="370223"/>
                  <a:pt x="185112" y="370223"/>
                </a:cubicBezTo>
                <a:cubicBezTo>
                  <a:pt x="195005" y="370223"/>
                  <a:pt x="203026" y="362203"/>
                  <a:pt x="203026" y="352309"/>
                </a:cubicBezTo>
                <a:lnTo>
                  <a:pt x="203026" y="203026"/>
                </a:lnTo>
                <a:lnTo>
                  <a:pt x="352309" y="203026"/>
                </a:lnTo>
                <a:cubicBezTo>
                  <a:pt x="362203" y="203026"/>
                  <a:pt x="370223" y="195005"/>
                  <a:pt x="370223" y="185112"/>
                </a:cubicBezTo>
                <a:cubicBezTo>
                  <a:pt x="370223" y="175218"/>
                  <a:pt x="362203" y="167198"/>
                  <a:pt x="352309" y="167198"/>
                </a:cubicBezTo>
                <a:lnTo>
                  <a:pt x="203026" y="167198"/>
                </a:lnTo>
                <a:close/>
              </a:path>
            </a:pathLst>
          </a:custGeom>
          <a:solidFill>
            <a:srgbClr val="1671BC"/>
          </a:solidFill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46">
            <a:extLst>
              <a:ext uri="{FF2B5EF4-FFF2-40B4-BE49-F238E27FC236}">
                <a16:creationId xmlns:a16="http://schemas.microsoft.com/office/drawing/2014/main" id="{6AED9555-DE07-C936-82DD-9049BA2CCB0B}"/>
              </a:ext>
            </a:extLst>
          </p:cNvPr>
          <p:cNvSpPr/>
          <p:nvPr/>
        </p:nvSpPr>
        <p:spPr>
          <a:xfrm>
            <a:off x="5451542" y="3285065"/>
            <a:ext cx="529791" cy="529791"/>
          </a:xfrm>
          <a:custGeom>
            <a:avLst/>
            <a:gdLst>
              <a:gd name="connsiteX0" fmla="*/ 290531 w 529791"/>
              <a:gd name="connsiteY0" fmla="*/ 25635 h 529791"/>
              <a:gd name="connsiteX1" fmla="*/ 264896 w 529791"/>
              <a:gd name="connsiteY1" fmla="*/ 0 h 529791"/>
              <a:gd name="connsiteX2" fmla="*/ 239261 w 529791"/>
              <a:gd name="connsiteY2" fmla="*/ 25635 h 529791"/>
              <a:gd name="connsiteX3" fmla="*/ 239261 w 529791"/>
              <a:gd name="connsiteY3" fmla="*/ 239261 h 529791"/>
              <a:gd name="connsiteX4" fmla="*/ 25635 w 529791"/>
              <a:gd name="connsiteY4" fmla="*/ 239261 h 529791"/>
              <a:gd name="connsiteX5" fmla="*/ 0 w 529791"/>
              <a:gd name="connsiteY5" fmla="*/ 264896 h 529791"/>
              <a:gd name="connsiteX6" fmla="*/ 25635 w 529791"/>
              <a:gd name="connsiteY6" fmla="*/ 290531 h 529791"/>
              <a:gd name="connsiteX7" fmla="*/ 239261 w 529791"/>
              <a:gd name="connsiteY7" fmla="*/ 290531 h 529791"/>
              <a:gd name="connsiteX8" fmla="*/ 239261 w 529791"/>
              <a:gd name="connsiteY8" fmla="*/ 504157 h 529791"/>
              <a:gd name="connsiteX9" fmla="*/ 264896 w 529791"/>
              <a:gd name="connsiteY9" fmla="*/ 529792 h 529791"/>
              <a:gd name="connsiteX10" fmla="*/ 290531 w 529791"/>
              <a:gd name="connsiteY10" fmla="*/ 504157 h 529791"/>
              <a:gd name="connsiteX11" fmla="*/ 290531 w 529791"/>
              <a:gd name="connsiteY11" fmla="*/ 290531 h 529791"/>
              <a:gd name="connsiteX12" fmla="*/ 504157 w 529791"/>
              <a:gd name="connsiteY12" fmla="*/ 290531 h 529791"/>
              <a:gd name="connsiteX13" fmla="*/ 529792 w 529791"/>
              <a:gd name="connsiteY13" fmla="*/ 264896 h 529791"/>
              <a:gd name="connsiteX14" fmla="*/ 504157 w 529791"/>
              <a:gd name="connsiteY14" fmla="*/ 239261 h 529791"/>
              <a:gd name="connsiteX15" fmla="*/ 290531 w 529791"/>
              <a:gd name="connsiteY15" fmla="*/ 239261 h 52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9791" h="529791">
                <a:moveTo>
                  <a:pt x="290531" y="25635"/>
                </a:moveTo>
                <a:cubicBezTo>
                  <a:pt x="290531" y="11477"/>
                  <a:pt x="279053" y="0"/>
                  <a:pt x="264896" y="0"/>
                </a:cubicBezTo>
                <a:cubicBezTo>
                  <a:pt x="250739" y="0"/>
                  <a:pt x="239261" y="11477"/>
                  <a:pt x="239261" y="25635"/>
                </a:cubicBezTo>
                <a:lnTo>
                  <a:pt x="239261" y="239261"/>
                </a:lnTo>
                <a:lnTo>
                  <a:pt x="25635" y="239261"/>
                </a:lnTo>
                <a:cubicBezTo>
                  <a:pt x="11477" y="239261"/>
                  <a:pt x="0" y="250739"/>
                  <a:pt x="0" y="264896"/>
                </a:cubicBezTo>
                <a:cubicBezTo>
                  <a:pt x="0" y="279053"/>
                  <a:pt x="11477" y="290531"/>
                  <a:pt x="25635" y="290531"/>
                </a:cubicBezTo>
                <a:lnTo>
                  <a:pt x="239261" y="290531"/>
                </a:lnTo>
                <a:lnTo>
                  <a:pt x="239261" y="504157"/>
                </a:lnTo>
                <a:cubicBezTo>
                  <a:pt x="239261" y="518314"/>
                  <a:pt x="250739" y="529792"/>
                  <a:pt x="264896" y="529792"/>
                </a:cubicBezTo>
                <a:cubicBezTo>
                  <a:pt x="279053" y="529792"/>
                  <a:pt x="290531" y="518314"/>
                  <a:pt x="290531" y="504157"/>
                </a:cubicBezTo>
                <a:lnTo>
                  <a:pt x="290531" y="290531"/>
                </a:lnTo>
                <a:lnTo>
                  <a:pt x="504157" y="290531"/>
                </a:lnTo>
                <a:cubicBezTo>
                  <a:pt x="518314" y="290531"/>
                  <a:pt x="529792" y="279053"/>
                  <a:pt x="529792" y="264896"/>
                </a:cubicBezTo>
                <a:cubicBezTo>
                  <a:pt x="529792" y="250739"/>
                  <a:pt x="518314" y="239261"/>
                  <a:pt x="504157" y="239261"/>
                </a:cubicBezTo>
                <a:lnTo>
                  <a:pt x="290531" y="239261"/>
                </a:lnTo>
                <a:close/>
              </a:path>
            </a:pathLst>
          </a:custGeom>
          <a:solidFill>
            <a:srgbClr val="1671BC"/>
          </a:solidFill>
          <a:ln w="341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E6EC9FD1-1790-DB93-493F-6D6053BCC0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2210" y="3009471"/>
            <a:ext cx="808949" cy="80894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BAE7CE1-2EA4-2F4A-FE15-E6508B321BDE}"/>
              </a:ext>
            </a:extLst>
          </p:cNvPr>
          <p:cNvSpPr txBox="1"/>
          <p:nvPr/>
        </p:nvSpPr>
        <p:spPr>
          <a:xfrm>
            <a:off x="6581611" y="2528603"/>
            <a:ext cx="221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671BC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Illness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743C9F-D1A5-4F1F-922B-76B260963E97}"/>
              </a:ext>
            </a:extLst>
          </p:cNvPr>
          <p:cNvSpPr txBox="1"/>
          <p:nvPr/>
        </p:nvSpPr>
        <p:spPr>
          <a:xfrm>
            <a:off x="9521687" y="2513534"/>
            <a:ext cx="221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671BC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Mortality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B846B7-E19B-F625-8812-1D3D43FA2996}"/>
              </a:ext>
            </a:extLst>
          </p:cNvPr>
          <p:cNvSpPr txBox="1"/>
          <p:nvPr/>
        </p:nvSpPr>
        <p:spPr>
          <a:xfrm>
            <a:off x="3970200" y="2541590"/>
            <a:ext cx="63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671BC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AQI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5A29F0-F466-07D2-65A1-09DB5C54880D}"/>
              </a:ext>
            </a:extLst>
          </p:cNvPr>
          <p:cNvSpPr txBox="1"/>
          <p:nvPr/>
        </p:nvSpPr>
        <p:spPr>
          <a:xfrm>
            <a:off x="1289696" y="2561406"/>
            <a:ext cx="116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671BC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Wildfire</a:t>
            </a:r>
          </a:p>
        </p:txBody>
      </p:sp>
      <p:pic>
        <p:nvPicPr>
          <p:cNvPr id="3" name="Picture 2" descr="Minimalist wave ppt backgrounds">
            <a:extLst>
              <a:ext uri="{FF2B5EF4-FFF2-40B4-BE49-F238E27FC236}">
                <a16:creationId xmlns:a16="http://schemas.microsoft.com/office/drawing/2014/main" id="{39942C50-B256-C1A5-7FA1-ADF0AD483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706378"/>
            <a:ext cx="12192000" cy="11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6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B2E38-7EAD-1D4E-B52C-F963D30A8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8,385 Clip Art Stress Royalty-Free Photos and Stock Images | Shutterstock">
            <a:extLst>
              <a:ext uri="{FF2B5EF4-FFF2-40B4-BE49-F238E27FC236}">
                <a16:creationId xmlns:a16="http://schemas.microsoft.com/office/drawing/2014/main" id="{BFCE7882-A9C5-76CF-C9F0-A10628F3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70" y="659142"/>
            <a:ext cx="1698367" cy="18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limate Change Background Vector Art, Icons, and Graphics for Free Download">
            <a:extLst>
              <a:ext uri="{FF2B5EF4-FFF2-40B4-BE49-F238E27FC236}">
                <a16:creationId xmlns:a16="http://schemas.microsoft.com/office/drawing/2014/main" id="{9A76A6E9-B22C-E648-6977-AFE205903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5" t="5497" r="15701" b="4451"/>
          <a:stretch/>
        </p:blipFill>
        <p:spPr bwMode="auto">
          <a:xfrm>
            <a:off x="8143338" y="3713351"/>
            <a:ext cx="2367815" cy="20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603ADE-EC79-529E-C191-A8B4832E6CC8}"/>
              </a:ext>
            </a:extLst>
          </p:cNvPr>
          <p:cNvSpPr txBox="1"/>
          <p:nvPr/>
        </p:nvSpPr>
        <p:spPr>
          <a:xfrm>
            <a:off x="4446632" y="66352"/>
            <a:ext cx="3567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000" b="1" dirty="0">
                <a:solidFill>
                  <a:srgbClr val="1671BC"/>
                </a:solidFill>
                <a:latin typeface="Cambria" panose="02040503050406030204" pitchFamily="18" charset="0"/>
              </a:rPr>
              <a:t>INITIAL</a:t>
            </a:r>
            <a:r>
              <a:rPr lang="en" sz="3000" dirty="0">
                <a:solidFill>
                  <a:srgbClr val="1671BC"/>
                </a:solidFill>
                <a:latin typeface="Cambria" panose="02040503050406030204" pitchFamily="18" charset="0"/>
              </a:rPr>
              <a:t> </a:t>
            </a:r>
            <a:r>
              <a:rPr lang="en" sz="3000" b="1" dirty="0">
                <a:solidFill>
                  <a:srgbClr val="1671BC"/>
                </a:solidFill>
                <a:latin typeface="Cambria" panose="02040503050406030204" pitchFamily="18" charset="0"/>
              </a:rPr>
              <a:t>FINDINGS</a:t>
            </a:r>
            <a:endParaRPr lang="en-US" sz="3000" b="1" dirty="0">
              <a:solidFill>
                <a:srgbClr val="1671BC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 descr="A graph of a number of acres burned&#10;&#10;Description automatically generated">
            <a:extLst>
              <a:ext uri="{FF2B5EF4-FFF2-40B4-BE49-F238E27FC236}">
                <a16:creationId xmlns:a16="http://schemas.microsoft.com/office/drawing/2014/main" id="{C9695208-BF8E-39ED-2D86-01F806321A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04" t="6129" r="8276" b="2229"/>
          <a:stretch/>
        </p:blipFill>
        <p:spPr>
          <a:xfrm>
            <a:off x="68776" y="2293531"/>
            <a:ext cx="6519554" cy="3363292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graph of a number of fires&#10;&#10;Description automatically generated">
            <a:extLst>
              <a:ext uri="{FF2B5EF4-FFF2-40B4-BE49-F238E27FC236}">
                <a16:creationId xmlns:a16="http://schemas.microsoft.com/office/drawing/2014/main" id="{ED10E4F9-FBF5-9C4C-04F7-1A49811C23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29" t="5743" r="8866"/>
          <a:stretch/>
        </p:blipFill>
        <p:spPr>
          <a:xfrm>
            <a:off x="6554126" y="770397"/>
            <a:ext cx="5546240" cy="3046268"/>
          </a:xfrm>
          <a:prstGeom prst="rect">
            <a:avLst/>
          </a:prstGeom>
        </p:spPr>
      </p:pic>
      <p:pic>
        <p:nvPicPr>
          <p:cNvPr id="2" name="Picture 1" descr="Minimalist wave ppt backgrounds">
            <a:extLst>
              <a:ext uri="{FF2B5EF4-FFF2-40B4-BE49-F238E27FC236}">
                <a16:creationId xmlns:a16="http://schemas.microsoft.com/office/drawing/2014/main" id="{47D4D481-AED3-1EE0-1E80-8B7C34E9F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707780"/>
            <a:ext cx="12192000" cy="116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ear clipart png images | PNGEgg">
            <a:extLst>
              <a:ext uri="{FF2B5EF4-FFF2-40B4-BE49-F238E27FC236}">
                <a16:creationId xmlns:a16="http://schemas.microsoft.com/office/drawing/2014/main" id="{8BEB3A0C-3471-C3BF-FF01-284040F3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52" y="2577412"/>
            <a:ext cx="522623" cy="52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8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A240E-FC63-CA8F-EA4F-028FEB1F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4D43C-0339-9AA5-7EF0-3646D85AF384}"/>
              </a:ext>
            </a:extLst>
          </p:cNvPr>
          <p:cNvSpPr txBox="1"/>
          <p:nvPr/>
        </p:nvSpPr>
        <p:spPr>
          <a:xfrm>
            <a:off x="2725723" y="90998"/>
            <a:ext cx="6995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671BC"/>
                </a:solidFill>
                <a:latin typeface="Cambria" panose="02040503050406030204" pitchFamily="18" charset="0"/>
              </a:rPr>
              <a:t>SMOKE ESTIMATION AND EVALUATION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3A28C-E98E-9948-5831-FB1CC32A8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18" y="2281368"/>
            <a:ext cx="8758989" cy="32389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02D1997A-04FC-1D46-12D9-538DBE207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53018"/>
              </p:ext>
            </p:extLst>
          </p:nvPr>
        </p:nvGraphicFramePr>
        <p:xfrm>
          <a:off x="6819046" y="1085206"/>
          <a:ext cx="2945111" cy="934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6" descr="910+ Validity Stock Illustrations, Royalty-Free Vector Graphics &amp; Clip Art  - iStock | Validity icon, Data validity, Validity criteria">
            <a:extLst>
              <a:ext uri="{FF2B5EF4-FFF2-40B4-BE49-F238E27FC236}">
                <a16:creationId xmlns:a16="http://schemas.microsoft.com/office/drawing/2014/main" id="{A8A4BA40-7E5C-892B-2C4D-E2A775031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684" y="757138"/>
            <a:ext cx="1338142" cy="133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inimalist wave ppt backgrounds">
            <a:extLst>
              <a:ext uri="{FF2B5EF4-FFF2-40B4-BE49-F238E27FC236}">
                <a16:creationId xmlns:a16="http://schemas.microsoft.com/office/drawing/2014/main" id="{1A6781B6-A042-E6CE-26BE-D553CCCD5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706378"/>
            <a:ext cx="12192000" cy="11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E6A52-7FA7-E776-9F7A-7434FAA8E8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7418" y="1285507"/>
            <a:ext cx="4457400" cy="5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8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508111-957D-FFA9-D5EA-132C2324E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6E3F21-281E-FC53-A4C7-B4DB368C6676}"/>
              </a:ext>
            </a:extLst>
          </p:cNvPr>
          <p:cNvSpPr txBox="1"/>
          <p:nvPr/>
        </p:nvSpPr>
        <p:spPr>
          <a:xfrm>
            <a:off x="4335037" y="152400"/>
            <a:ext cx="3879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671BC"/>
                </a:solidFill>
                <a:latin typeface="Cambria" panose="02040503050406030204" pitchFamily="18" charset="0"/>
              </a:rPr>
              <a:t>SMOKE  PREDICTION</a:t>
            </a:r>
          </a:p>
        </p:txBody>
      </p:sp>
      <p:pic>
        <p:nvPicPr>
          <p:cNvPr id="11" name="Picture 10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35D5A336-9277-726B-92E9-EF871A36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24" t="5619" r="8202" b="2989"/>
          <a:stretch/>
        </p:blipFill>
        <p:spPr>
          <a:xfrm>
            <a:off x="1139675" y="1350602"/>
            <a:ext cx="10185351" cy="4156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 descr="Fear clipart png images | PNGEgg">
            <a:extLst>
              <a:ext uri="{FF2B5EF4-FFF2-40B4-BE49-F238E27FC236}">
                <a16:creationId xmlns:a16="http://schemas.microsoft.com/office/drawing/2014/main" id="{D65ADA53-3D81-C680-A613-EE1536468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258" y="2259078"/>
            <a:ext cx="573157" cy="5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71492AA2-1CDB-AF62-C0DD-002961B0C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408529"/>
              </p:ext>
            </p:extLst>
          </p:nvPr>
        </p:nvGraphicFramePr>
        <p:xfrm>
          <a:off x="2121824" y="1157452"/>
          <a:ext cx="3964137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 descr="Minimalist wave ppt backgrounds">
            <a:extLst>
              <a:ext uri="{FF2B5EF4-FFF2-40B4-BE49-F238E27FC236}">
                <a16:creationId xmlns:a16="http://schemas.microsoft.com/office/drawing/2014/main" id="{DB160A7D-8564-0124-5CE1-564929116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706378"/>
            <a:ext cx="12192000" cy="11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039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68239-AFE2-A456-9610-C19DF05B4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989C32-9784-5F63-FF2F-CCE23001B520}"/>
              </a:ext>
            </a:extLst>
          </p:cNvPr>
          <p:cNvSpPr txBox="1"/>
          <p:nvPr/>
        </p:nvSpPr>
        <p:spPr>
          <a:xfrm>
            <a:off x="708045" y="0"/>
            <a:ext cx="1114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671BC"/>
                </a:solidFill>
                <a:latin typeface="Cambria" panose="02040503050406030204" pitchFamily="18" charset="0"/>
              </a:rPr>
              <a:t>CORRELATION BETWEEN SMOKE ESTIMATE AND HEALTH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1C85CA-BEBD-7F7F-5E51-E29D211E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9" t="4595" r="15898" b="17913"/>
          <a:stretch/>
        </p:blipFill>
        <p:spPr>
          <a:xfrm>
            <a:off x="6591551" y="1559407"/>
            <a:ext cx="4963155" cy="383742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80521-AC7E-67EE-CB1A-8922C00F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67"/>
          <a:stretch/>
        </p:blipFill>
        <p:spPr>
          <a:xfrm>
            <a:off x="711027" y="1559407"/>
            <a:ext cx="4963155" cy="3837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48A4B-1F25-EA14-E81B-F5A996E17675}"/>
              </a:ext>
            </a:extLst>
          </p:cNvPr>
          <p:cNvSpPr txBox="1"/>
          <p:nvPr/>
        </p:nvSpPr>
        <p:spPr>
          <a:xfrm>
            <a:off x="2083183" y="1047979"/>
            <a:ext cx="2007088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Correlation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078B4-6874-3C8F-6917-FF231ABA7E50}"/>
              </a:ext>
            </a:extLst>
          </p:cNvPr>
          <p:cNvSpPr txBox="1"/>
          <p:nvPr/>
        </p:nvSpPr>
        <p:spPr>
          <a:xfrm>
            <a:off x="6894182" y="1060891"/>
            <a:ext cx="3963115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latin typeface="Cambria" panose="02040503050406030204" pitchFamily="18" charset="0"/>
              </a:rPr>
              <a:t>P-Value using Pearson Correlation</a:t>
            </a:r>
          </a:p>
        </p:txBody>
      </p:sp>
      <p:pic>
        <p:nvPicPr>
          <p:cNvPr id="7" name="Picture 6" descr="Minimalist wave ppt backgrounds">
            <a:extLst>
              <a:ext uri="{FF2B5EF4-FFF2-40B4-BE49-F238E27FC236}">
                <a16:creationId xmlns:a16="http://schemas.microsoft.com/office/drawing/2014/main" id="{5696C90B-2214-EC05-9FCC-A2C93AD77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706378"/>
            <a:ext cx="12192000" cy="11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86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4899B9-FA92-7354-24BF-D5B694C4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137B7E-46D6-B1B5-E1E4-34431BC6B35A}"/>
              </a:ext>
            </a:extLst>
          </p:cNvPr>
          <p:cNvSpPr txBox="1"/>
          <p:nvPr/>
        </p:nvSpPr>
        <p:spPr>
          <a:xfrm>
            <a:off x="3712398" y="61421"/>
            <a:ext cx="52380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671BC"/>
                </a:solidFill>
                <a:latin typeface="Cambria" panose="02040503050406030204" pitchFamily="18" charset="0"/>
              </a:rPr>
              <a:t>PREDICTED HEALTH IMPACT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16D605-B867-4617-B641-B944A452E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7" y="1030021"/>
            <a:ext cx="11319025" cy="4493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Minimalist wave ppt backgrounds">
            <a:extLst>
              <a:ext uri="{FF2B5EF4-FFF2-40B4-BE49-F238E27FC236}">
                <a16:creationId xmlns:a16="http://schemas.microsoft.com/office/drawing/2014/main" id="{020D137D-B555-F032-9C3C-B77D97306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8"/>
          <a:stretch/>
        </p:blipFill>
        <p:spPr bwMode="auto">
          <a:xfrm>
            <a:off x="0" y="5706378"/>
            <a:ext cx="12192000" cy="11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09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7937</TotalTime>
  <Words>167</Words>
  <Application>Microsoft Macintosh PowerPoint</Application>
  <PresentationFormat>Widescreen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Manasa Shivappa</dc:creator>
  <cp:lastModifiedBy>Manasa Shivappa</cp:lastModifiedBy>
  <cp:revision>50</cp:revision>
  <dcterms:created xsi:type="dcterms:W3CDTF">2024-11-18T17:07:38Z</dcterms:created>
  <dcterms:modified xsi:type="dcterms:W3CDTF">2024-12-02T03:36:04Z</dcterms:modified>
</cp:coreProperties>
</file>